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1" r:id="rId3"/>
    <p:sldId id="292" r:id="rId4"/>
    <p:sldId id="277" r:id="rId5"/>
    <p:sldId id="293" r:id="rId6"/>
    <p:sldId id="294" r:id="rId7"/>
    <p:sldId id="295" r:id="rId8"/>
    <p:sldId id="296" r:id="rId9"/>
    <p:sldId id="29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F86"/>
    <a:srgbClr val="C0C0C0"/>
    <a:srgbClr val="A9557F"/>
    <a:srgbClr val="A85668"/>
    <a:srgbClr val="8FAFE9"/>
    <a:srgbClr val="3E68D0"/>
    <a:srgbClr val="6C8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75" d="100"/>
          <a:sy n="75" d="100"/>
        </p:scale>
        <p:origin x="-122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8B38D-610A-448D-B5B8-4C4D6D1D8DE9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B817D-DBE3-4EB2-9C88-001EF0B3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98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381000" y="5257800"/>
            <a:ext cx="8763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395288" y="2349500"/>
          <a:ext cx="8748712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Image" r:id="rId3" imgW="6590476" imgH="2450794" progId="Photoshop.Image.6">
                  <p:embed/>
                </p:oleObj>
              </mc:Choice>
              <mc:Fallback>
                <p:oleObj name="Image" r:id="rId3" imgW="6590476" imgH="2450794" progId="Photoshop.Image.6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349500"/>
                        <a:ext cx="8748712" cy="295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-36513" y="5138738"/>
            <a:ext cx="431801" cy="171926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ltGray">
          <a:xfrm>
            <a:off x="-36513" y="4149725"/>
            <a:ext cx="431801" cy="1006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ltGray">
          <a:xfrm>
            <a:off x="-36513" y="0"/>
            <a:ext cx="431801" cy="23495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ltGray">
          <a:xfrm>
            <a:off x="-36513" y="2349500"/>
            <a:ext cx="431801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90600" y="1219200"/>
            <a:ext cx="7239000" cy="68580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066800" y="1905000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rgbClr val="8FAFE9"/>
                </a:solidFill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267200" y="5867400"/>
            <a:ext cx="1079500" cy="633413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103" name="Rectangle 31"/>
          <p:cNvSpPr>
            <a:spLocks noChangeArrowheads="1"/>
          </p:cNvSpPr>
          <p:nvPr/>
        </p:nvSpPr>
        <p:spPr bwMode="ltGray">
          <a:xfrm>
            <a:off x="-36513" y="3200400"/>
            <a:ext cx="431801" cy="962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881E80-96A0-4178-9996-A1B8CF2052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6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5C488-F47E-449C-A83C-17F69F00D5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38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66838"/>
            <a:ext cx="8229600" cy="491966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791200" y="650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3352800" y="64992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CE5F133-DAD4-45BB-B040-595D91FCE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6096000" y="136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4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F43688-14F3-4747-89E6-CC7C2B0489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22212-7FB4-4F6E-8903-A89839AD46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5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D912BB-C623-481A-A211-E2FD9051E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6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B4DD19-3055-44C3-B37E-0A52DDF7C8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7DBF43-CDC0-4061-86BE-80F6FDB621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B629C-440F-480B-8179-78E1841B5A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5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B07426-34BE-4029-B7E8-BD11FD026A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5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901BF2-996F-4517-8B34-C47F16F44F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8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404813"/>
            <a:ext cx="9144000" cy="720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66838"/>
            <a:ext cx="8229600" cy="491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02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</a:defRPr>
            </a:lvl1pPr>
          </a:lstStyle>
          <a:p>
            <a:r>
              <a:rPr lang="en-US" smtClean="0"/>
              <a:t>TLK Media 2021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992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5F3E7EA5-C42C-4D5F-AF58-A40C1AD374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45720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-9525" y="0"/>
            <a:ext cx="188913" cy="6858000"/>
          </a:xfrm>
          <a:prstGeom prst="rect">
            <a:avLst/>
          </a:prstGeom>
          <a:solidFill>
            <a:srgbClr val="BABA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ltGray">
          <a:xfrm>
            <a:off x="0" y="404813"/>
            <a:ext cx="184150" cy="7207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ltGray">
          <a:xfrm>
            <a:off x="-14288" y="1128713"/>
            <a:ext cx="184151" cy="720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ltGray">
          <a:xfrm>
            <a:off x="-14288" y="1847850"/>
            <a:ext cx="184151" cy="720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ltGray">
          <a:xfrm>
            <a:off x="-14288" y="2552700"/>
            <a:ext cx="184151" cy="720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Oval 22" descr="biz"/>
          <p:cNvSpPr>
            <a:spLocks noChangeArrowheads="1"/>
          </p:cNvSpPr>
          <p:nvPr/>
        </p:nvSpPr>
        <p:spPr bwMode="gray">
          <a:xfrm>
            <a:off x="7740650" y="188913"/>
            <a:ext cx="1223963" cy="1265237"/>
          </a:xfrm>
          <a:prstGeom prst="ellipse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136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196752"/>
            <a:ext cx="8208912" cy="685800"/>
          </a:xfrm>
        </p:spPr>
        <p:txBody>
          <a:bodyPr/>
          <a:lstStyle/>
          <a:p>
            <a:pPr algn="l"/>
            <a:r>
              <a:rPr lang="en-US" sz="5400" dirty="0" smtClean="0">
                <a:solidFill>
                  <a:schemeClr val="accent3">
                    <a:lumMod val="50000"/>
                  </a:schemeClr>
                </a:solidFill>
              </a:rPr>
              <a:t>TLK MEDIA</a:t>
            </a:r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br>
              <a:rPr lang="ru-RU" sz="5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k-KZ" sz="3200" dirty="0" smtClean="0"/>
              <a:t>КОММУНИКАЦИИ </a:t>
            </a:r>
            <a:r>
              <a:rPr lang="kk-KZ" sz="3200" dirty="0" smtClean="0">
                <a:solidFill>
                  <a:srgbClr val="2A4F86"/>
                </a:solidFill>
              </a:rPr>
              <a:t>ДЛЯ БИЗНЕСА</a:t>
            </a:r>
            <a:endParaRPr lang="en-US" sz="3200" dirty="0">
              <a:solidFill>
                <a:srgbClr val="2A4F86"/>
              </a:solidFill>
            </a:endParaRPr>
          </a:p>
        </p:txBody>
      </p:sp>
      <p:pic>
        <p:nvPicPr>
          <p:cNvPr id="8" name="Рисунок 7" descr="C:\Users\User\Desktop\утвержденный_лого фирмы.png"/>
          <p:cNvPicPr/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589240"/>
            <a:ext cx="108012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93187" name="Freeform 3"/>
          <p:cNvSpPr>
            <a:spLocks noEditPoints="1"/>
          </p:cNvSpPr>
          <p:nvPr/>
        </p:nvSpPr>
        <p:spPr bwMode="gray">
          <a:xfrm flipH="1">
            <a:off x="5843860" y="2755657"/>
            <a:ext cx="3168650" cy="28956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AECFFC"/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06741" dir="8249373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241561" y="1328526"/>
            <a:ext cx="5616624" cy="5365379"/>
            <a:chOff x="528" y="1084"/>
            <a:chExt cx="2590" cy="2468"/>
          </a:xfrm>
        </p:grpSpPr>
        <p:sp>
          <p:nvSpPr>
            <p:cNvPr id="93189" name="AutoShape 5"/>
            <p:cNvSpPr>
              <a:spLocks noChangeArrowheads="1"/>
            </p:cNvSpPr>
            <p:nvPr/>
          </p:nvSpPr>
          <p:spPr bwMode="gray">
            <a:xfrm rot="5432887">
              <a:off x="2183" y="1830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sz="1400" b="1" dirty="0" smtClean="0">
                  <a:solidFill>
                    <a:srgbClr val="FFFFFF"/>
                  </a:solidFill>
                </a:rPr>
                <a:t>Тренинги и</a:t>
              </a:r>
            </a:p>
            <a:p>
              <a:pPr algn="ctr" eaLnBrk="0" hangingPunct="0"/>
              <a:r>
                <a:rPr lang="ru-RU" sz="1400" b="1" dirty="0" smtClean="0">
                  <a:solidFill>
                    <a:srgbClr val="FFFFFF"/>
                  </a:solidFill>
                </a:rPr>
                <a:t> семинары</a:t>
              </a:r>
            </a:p>
            <a:p>
              <a:pPr algn="ctr" eaLnBrk="0" hangingPunct="0"/>
              <a:r>
                <a:rPr lang="ru-RU" sz="1400" b="1" dirty="0">
                  <a:solidFill>
                    <a:srgbClr val="FFFFFF"/>
                  </a:solidFill>
                </a:rPr>
                <a:t>п</a:t>
              </a:r>
              <a:r>
                <a:rPr lang="ru-RU" sz="1400" b="1" dirty="0" smtClean="0">
                  <a:solidFill>
                    <a:srgbClr val="FFFFFF"/>
                  </a:solidFill>
                </a:rPr>
                <a:t>о коммуникациям 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93190" name="AutoShape 6"/>
            <p:cNvSpPr>
              <a:spLocks noChangeArrowheads="1"/>
            </p:cNvSpPr>
            <p:nvPr/>
          </p:nvSpPr>
          <p:spPr bwMode="gray">
            <a:xfrm rot="5432887">
              <a:off x="1735" y="1111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en-US" b="1" dirty="0" smtClean="0">
                  <a:solidFill>
                    <a:srgbClr val="FFFFFF"/>
                  </a:solidFill>
                </a:rPr>
                <a:t>Event-</a:t>
              </a:r>
              <a:endParaRPr lang="ru-RU" b="1" dirty="0">
                <a:solidFill>
                  <a:srgbClr val="FFFFFF"/>
                </a:solidFill>
              </a:endParaRPr>
            </a:p>
            <a:p>
              <a:pPr algn="ctr" eaLnBrk="0" hangingPunct="0"/>
              <a:r>
                <a:rPr lang="ru-RU" b="1" dirty="0" smtClean="0">
                  <a:solidFill>
                    <a:srgbClr val="FFFFFF"/>
                  </a:solidFill>
                </a:rPr>
                <a:t>маркетинг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93191" name="AutoShape 7"/>
            <p:cNvSpPr>
              <a:spLocks noChangeArrowheads="1"/>
            </p:cNvSpPr>
            <p:nvPr/>
          </p:nvSpPr>
          <p:spPr bwMode="gray">
            <a:xfrm rot="5432887">
              <a:off x="1783" y="2581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sz="1600" b="1" dirty="0" smtClean="0">
                  <a:solidFill>
                    <a:srgbClr val="FFFFFF"/>
                  </a:solidFill>
                </a:rPr>
                <a:t>Корпоративные</a:t>
              </a:r>
            </a:p>
            <a:p>
              <a:pPr algn="ctr" eaLnBrk="0" hangingPunct="0"/>
              <a:r>
                <a:rPr lang="ru-RU" sz="1600" b="1" dirty="0" smtClean="0">
                  <a:solidFill>
                    <a:srgbClr val="FFFFFF"/>
                  </a:solidFill>
                </a:rPr>
                <a:t> </a:t>
              </a:r>
              <a:r>
                <a:rPr lang="ru-RU" sz="1600" b="1" dirty="0" smtClean="0">
                  <a:solidFill>
                    <a:srgbClr val="FFFFFF"/>
                  </a:solidFill>
                </a:rPr>
                <a:t>издания и</a:t>
              </a:r>
            </a:p>
            <a:p>
              <a:pPr algn="ctr" eaLnBrk="0" hangingPunct="0"/>
              <a:r>
                <a:rPr lang="ru-RU" sz="1600" b="1" dirty="0" smtClean="0">
                  <a:solidFill>
                    <a:srgbClr val="FFFFFF"/>
                  </a:solidFill>
                </a:rPr>
                <a:t>полиграфия</a:t>
              </a:r>
              <a:endParaRPr lang="en-US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93192" name="AutoShape 8"/>
            <p:cNvSpPr>
              <a:spLocks noChangeArrowheads="1"/>
            </p:cNvSpPr>
            <p:nvPr/>
          </p:nvSpPr>
          <p:spPr bwMode="gray">
            <a:xfrm rot="5400000">
              <a:off x="1337" y="1858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sz="1600" b="1" dirty="0" smtClean="0">
                  <a:solidFill>
                    <a:srgbClr val="FFFFFF"/>
                  </a:solidFill>
                </a:rPr>
                <a:t>Формирование</a:t>
              </a:r>
            </a:p>
            <a:p>
              <a:pPr algn="ctr" eaLnBrk="0" hangingPunct="0"/>
              <a:r>
                <a:rPr lang="ru-RU" sz="1600" b="1" dirty="0">
                  <a:solidFill>
                    <a:srgbClr val="FFFFFF"/>
                  </a:solidFill>
                </a:rPr>
                <a:t>д</a:t>
              </a:r>
              <a:r>
                <a:rPr lang="ru-RU" sz="1600" b="1" dirty="0" smtClean="0">
                  <a:solidFill>
                    <a:srgbClr val="FFFFFF"/>
                  </a:solidFill>
                </a:rPr>
                <a:t>искуссионных </a:t>
              </a:r>
            </a:p>
            <a:p>
              <a:pPr algn="ctr" eaLnBrk="0" hangingPunct="0"/>
              <a:r>
                <a:rPr lang="ru-RU" sz="1600" b="1" dirty="0" smtClean="0">
                  <a:solidFill>
                    <a:srgbClr val="FFFFFF"/>
                  </a:solidFill>
                </a:rPr>
                <a:t>площадок</a:t>
              </a:r>
              <a:endParaRPr lang="en-US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93193" name="AutoShape 9"/>
            <p:cNvSpPr>
              <a:spLocks noChangeArrowheads="1"/>
            </p:cNvSpPr>
            <p:nvPr/>
          </p:nvSpPr>
          <p:spPr bwMode="gray">
            <a:xfrm rot="5432887">
              <a:off x="907" y="1150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sz="1200" b="1" dirty="0" smtClean="0">
                  <a:solidFill>
                    <a:srgbClr val="FFFFFF"/>
                  </a:solidFill>
                </a:rPr>
                <a:t>Разработка </a:t>
              </a:r>
            </a:p>
            <a:p>
              <a:pPr algn="ctr" eaLnBrk="0" hangingPunct="0"/>
              <a:r>
                <a:rPr lang="ru-RU" sz="1200" b="1" dirty="0">
                  <a:solidFill>
                    <a:srgbClr val="FFFFFF"/>
                  </a:solidFill>
                </a:rPr>
                <a:t>к</a:t>
              </a:r>
              <a:r>
                <a:rPr lang="ru-RU" sz="1200" b="1" dirty="0" smtClean="0">
                  <a:solidFill>
                    <a:srgbClr val="FFFFFF"/>
                  </a:solidFill>
                </a:rPr>
                <a:t>оммуникационных</a:t>
              </a:r>
            </a:p>
            <a:p>
              <a:pPr algn="ctr" eaLnBrk="0" hangingPunct="0"/>
              <a:r>
                <a:rPr lang="ru-RU" sz="1200" b="1" dirty="0" smtClean="0">
                  <a:solidFill>
                    <a:srgbClr val="FFFFFF"/>
                  </a:solidFill>
                </a:rPr>
                <a:t> стратегий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93194" name="AutoShape 10"/>
            <p:cNvSpPr>
              <a:spLocks noChangeArrowheads="1"/>
            </p:cNvSpPr>
            <p:nvPr/>
          </p:nvSpPr>
          <p:spPr bwMode="gray">
            <a:xfrm rot="5432887">
              <a:off x="940" y="2617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sz="1600" b="1" dirty="0" err="1" smtClean="0">
                  <a:solidFill>
                    <a:srgbClr val="FFFFFF"/>
                  </a:solidFill>
                </a:rPr>
                <a:t>Видеопродакшн</a:t>
              </a:r>
              <a:endParaRPr lang="en-US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93195" name="AutoShape 11"/>
            <p:cNvSpPr>
              <a:spLocks noChangeArrowheads="1"/>
            </p:cNvSpPr>
            <p:nvPr/>
          </p:nvSpPr>
          <p:spPr bwMode="gray">
            <a:xfrm rot="5432887">
              <a:off x="501" y="1899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>
              <a:flatTx/>
            </a:bodyPr>
            <a:lstStyle/>
            <a:p>
              <a:pPr algn="ctr" eaLnBrk="0" hangingPunct="0"/>
              <a:r>
                <a:rPr lang="ru-RU" b="1" dirty="0" smtClean="0">
                  <a:solidFill>
                    <a:srgbClr val="FFFFFF"/>
                  </a:solidFill>
                </a:rPr>
                <a:t>Социальные</a:t>
              </a:r>
            </a:p>
            <a:p>
              <a:pPr algn="ctr" eaLnBrk="0" hangingPunct="0"/>
              <a:r>
                <a:rPr lang="ru-RU" b="1" dirty="0" smtClean="0">
                  <a:solidFill>
                    <a:srgbClr val="FFFFFF"/>
                  </a:solidFill>
                </a:rPr>
                <a:t> медиа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5362575" y="2093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4832350" y="1432218"/>
            <a:ext cx="4132138" cy="132343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chemeClr val="bg1"/>
                </a:solidFill>
              </a:rPr>
              <a:t>КОММУНИКАЦИОННАЯ КОМПАНИЯ </a:t>
            </a:r>
            <a:r>
              <a:rPr lang="en-US" sz="1600" b="1" dirty="0" smtClean="0">
                <a:solidFill>
                  <a:schemeClr val="bg1"/>
                </a:solidFill>
              </a:rPr>
              <a:t>TLK MEDIA</a:t>
            </a:r>
            <a:r>
              <a:rPr lang="ru-RU" sz="1600" b="1" dirty="0" smtClean="0">
                <a:solidFill>
                  <a:schemeClr val="bg1"/>
                </a:solidFill>
              </a:rPr>
              <a:t> БОЛЕЕ ДЕСЯТИ ЛЕТ РАБОТАЕТ НА МЕДИАРЫНКЕ КАЗАХСТАНА, ПРЕДЛАГАЯ СЛЕДУЮЩИЕ УСЛУГИ: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-324544" y="476672"/>
            <a:ext cx="7391400" cy="563563"/>
          </a:xfrm>
        </p:spPr>
        <p:txBody>
          <a:bodyPr/>
          <a:lstStyle/>
          <a:p>
            <a:r>
              <a:rPr lang="kk-KZ" sz="2000" dirty="0" smtClean="0"/>
              <a:t>КОМПЛЕКСНЫЕ КОММУНИКАЦИОННЫЕ УСЛУГИ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22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-149225" y="441662"/>
            <a:ext cx="7391400" cy="563563"/>
          </a:xfrm>
        </p:spPr>
        <p:txBody>
          <a:bodyPr/>
          <a:lstStyle/>
          <a:p>
            <a:r>
              <a:rPr lang="ru-RU" sz="2000" dirty="0" smtClean="0"/>
              <a:t>РАЗРАБОТКА КОММУНИКАЦИОННЫХ СТРАТЕГИЙ</a:t>
            </a:r>
            <a:endParaRPr lang="en-US" sz="2000" dirty="0"/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gray">
          <a:xfrm rot="39573186">
            <a:off x="4615657" y="2675731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gray">
          <a:xfrm rot="3465783">
            <a:off x="4615656" y="483949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3" name="AutoShape 5"/>
          <p:cNvSpPr>
            <a:spLocks noChangeArrowheads="1"/>
          </p:cNvSpPr>
          <p:nvPr/>
        </p:nvSpPr>
        <p:spPr bwMode="gray">
          <a:xfrm rot="35969022">
            <a:off x="3396457" y="2751931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gray">
          <a:xfrm rot="7535209">
            <a:off x="3358357" y="480615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gray">
          <a:xfrm>
            <a:off x="5194300" y="3803650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6" name="AutoShape 8"/>
          <p:cNvSpPr>
            <a:spLocks noChangeArrowheads="1"/>
          </p:cNvSpPr>
          <p:nvPr/>
        </p:nvSpPr>
        <p:spPr bwMode="gray">
          <a:xfrm rot="-10800000">
            <a:off x="2784475" y="3797300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7" name="Oval 9"/>
          <p:cNvSpPr>
            <a:spLocks noChangeArrowheads="1"/>
          </p:cNvSpPr>
          <p:nvPr/>
        </p:nvSpPr>
        <p:spPr bwMode="auto">
          <a:xfrm>
            <a:off x="2505075" y="2046288"/>
            <a:ext cx="3743325" cy="3744912"/>
          </a:xfrm>
          <a:prstGeom prst="ellips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78858" name="Group 10"/>
          <p:cNvGrpSpPr>
            <a:grpSpLocks/>
          </p:cNvGrpSpPr>
          <p:nvPr/>
        </p:nvGrpSpPr>
        <p:grpSpPr bwMode="auto">
          <a:xfrm>
            <a:off x="3267075" y="2093913"/>
            <a:ext cx="360363" cy="360362"/>
            <a:chOff x="1973" y="1706"/>
            <a:chExt cx="227" cy="227"/>
          </a:xfrm>
        </p:grpSpPr>
        <p:sp>
          <p:nvSpPr>
            <p:cNvPr id="78859" name="Oval 11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60" name="Oval 12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8861" name="Group 13"/>
          <p:cNvGrpSpPr>
            <a:grpSpLocks/>
          </p:cNvGrpSpPr>
          <p:nvPr/>
        </p:nvGrpSpPr>
        <p:grpSpPr bwMode="auto">
          <a:xfrm>
            <a:off x="2322513" y="3749675"/>
            <a:ext cx="360362" cy="360363"/>
            <a:chOff x="1565" y="2659"/>
            <a:chExt cx="227" cy="227"/>
          </a:xfrm>
        </p:grpSpPr>
        <p:sp>
          <p:nvSpPr>
            <p:cNvPr id="78862" name="Oval 14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63" name="Oval 15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8864" name="Group 16"/>
          <p:cNvGrpSpPr>
            <a:grpSpLocks/>
          </p:cNvGrpSpPr>
          <p:nvPr/>
        </p:nvGrpSpPr>
        <p:grpSpPr bwMode="auto">
          <a:xfrm>
            <a:off x="3186113" y="5292725"/>
            <a:ext cx="360362" cy="360363"/>
            <a:chOff x="2109" y="3612"/>
            <a:chExt cx="227" cy="227"/>
          </a:xfrm>
        </p:grpSpPr>
        <p:sp>
          <p:nvSpPr>
            <p:cNvPr id="78865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66" name="Oval 1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8867" name="Group 19"/>
          <p:cNvGrpSpPr>
            <a:grpSpLocks/>
          </p:cNvGrpSpPr>
          <p:nvPr/>
        </p:nvGrpSpPr>
        <p:grpSpPr bwMode="auto">
          <a:xfrm>
            <a:off x="5116513" y="2073275"/>
            <a:ext cx="360362" cy="360363"/>
            <a:chOff x="3470" y="1706"/>
            <a:chExt cx="227" cy="227"/>
          </a:xfrm>
        </p:grpSpPr>
        <p:sp>
          <p:nvSpPr>
            <p:cNvPr id="78868" name="Oval 20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69" name="Oval 21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8870" name="Group 22"/>
          <p:cNvGrpSpPr>
            <a:grpSpLocks/>
          </p:cNvGrpSpPr>
          <p:nvPr/>
        </p:nvGrpSpPr>
        <p:grpSpPr bwMode="auto">
          <a:xfrm>
            <a:off x="6065838" y="3749675"/>
            <a:ext cx="360362" cy="360363"/>
            <a:chOff x="3923" y="2659"/>
            <a:chExt cx="227" cy="227"/>
          </a:xfrm>
        </p:grpSpPr>
        <p:sp>
          <p:nvSpPr>
            <p:cNvPr id="78871" name="Oval 23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72" name="Oval 24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8873" name="Group 25"/>
          <p:cNvGrpSpPr>
            <a:grpSpLocks/>
          </p:cNvGrpSpPr>
          <p:nvPr/>
        </p:nvGrpSpPr>
        <p:grpSpPr bwMode="auto">
          <a:xfrm>
            <a:off x="5172075" y="5349875"/>
            <a:ext cx="360363" cy="360363"/>
            <a:chOff x="3515" y="3521"/>
            <a:chExt cx="227" cy="227"/>
          </a:xfrm>
        </p:grpSpPr>
        <p:sp>
          <p:nvSpPr>
            <p:cNvPr id="78874" name="Oval 26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75" name="Oval 27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8876" name="Oval 28"/>
          <p:cNvSpPr>
            <a:spLocks noChangeArrowheads="1"/>
          </p:cNvSpPr>
          <p:nvPr/>
        </p:nvSpPr>
        <p:spPr bwMode="gray">
          <a:xfrm>
            <a:off x="3462338" y="2987675"/>
            <a:ext cx="1944687" cy="1944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8877" name="Oval 29"/>
          <p:cNvSpPr>
            <a:spLocks noChangeArrowheads="1"/>
          </p:cNvSpPr>
          <p:nvPr/>
        </p:nvSpPr>
        <p:spPr bwMode="gray">
          <a:xfrm>
            <a:off x="3455988" y="2971800"/>
            <a:ext cx="1944687" cy="1944688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8878" name="Oval 30"/>
          <p:cNvSpPr>
            <a:spLocks noChangeArrowheads="1"/>
          </p:cNvSpPr>
          <p:nvPr/>
        </p:nvSpPr>
        <p:spPr bwMode="gray">
          <a:xfrm>
            <a:off x="3589338" y="3114675"/>
            <a:ext cx="1690687" cy="1690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gray">
          <a:xfrm>
            <a:off x="3571875" y="3087688"/>
            <a:ext cx="1690688" cy="1690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gray">
          <a:xfrm>
            <a:off x="3673475" y="3198813"/>
            <a:ext cx="1522413" cy="1522412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gray">
          <a:xfrm>
            <a:off x="3695700" y="3217863"/>
            <a:ext cx="1471613" cy="14732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78882" name="Oval 34"/>
          <p:cNvSpPr>
            <a:spLocks noChangeArrowheads="1"/>
          </p:cNvSpPr>
          <p:nvPr/>
        </p:nvSpPr>
        <p:spPr bwMode="gray">
          <a:xfrm>
            <a:off x="3713163" y="3227388"/>
            <a:ext cx="1438275" cy="14351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78883" name="Oval 35"/>
          <p:cNvSpPr>
            <a:spLocks noChangeArrowheads="1"/>
          </p:cNvSpPr>
          <p:nvPr/>
        </p:nvSpPr>
        <p:spPr bwMode="gray">
          <a:xfrm>
            <a:off x="3729038" y="3241675"/>
            <a:ext cx="1366837" cy="13414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78884" name="Oval 36"/>
          <p:cNvSpPr>
            <a:spLocks noChangeArrowheads="1"/>
          </p:cNvSpPr>
          <p:nvPr/>
        </p:nvSpPr>
        <p:spPr bwMode="gray">
          <a:xfrm>
            <a:off x="3810000" y="3278188"/>
            <a:ext cx="1214438" cy="1090612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78885" name="Text Box 37"/>
          <p:cNvSpPr txBox="1">
            <a:spLocks noChangeArrowheads="1"/>
          </p:cNvSpPr>
          <p:nvPr/>
        </p:nvSpPr>
        <p:spPr bwMode="gray">
          <a:xfrm>
            <a:off x="3687933" y="3590687"/>
            <a:ext cx="14823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400" b="1" dirty="0" smtClean="0">
                <a:solidFill>
                  <a:srgbClr val="000000"/>
                </a:solidFill>
              </a:rPr>
              <a:t>Комплексная </a:t>
            </a:r>
          </a:p>
          <a:p>
            <a:pPr algn="ctr" eaLnBrk="0" hangingPunct="0"/>
            <a:r>
              <a:rPr lang="ru-RU" sz="1400" b="1" dirty="0">
                <a:solidFill>
                  <a:srgbClr val="000000"/>
                </a:solidFill>
              </a:rPr>
              <a:t>с</a:t>
            </a:r>
            <a:r>
              <a:rPr lang="ru-RU" sz="1400" b="1" dirty="0" smtClean="0">
                <a:solidFill>
                  <a:srgbClr val="000000"/>
                </a:solidFill>
              </a:rPr>
              <a:t>тратегия </a:t>
            </a:r>
          </a:p>
          <a:p>
            <a:pPr algn="ctr" eaLnBrk="0" hangingPunct="0"/>
            <a:r>
              <a:rPr lang="ru-RU" sz="1400" b="1" dirty="0" smtClean="0">
                <a:solidFill>
                  <a:srgbClr val="000000"/>
                </a:solidFill>
              </a:rPr>
              <a:t>коммуникаций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78886" name="Text Box 38"/>
          <p:cNvSpPr txBox="1">
            <a:spLocks noChangeArrowheads="1"/>
          </p:cNvSpPr>
          <p:nvPr/>
        </p:nvSpPr>
        <p:spPr bwMode="auto">
          <a:xfrm>
            <a:off x="5553075" y="2020888"/>
            <a:ext cx="3674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/>
              <a:t>Оценка сильных и слабых сторон</a:t>
            </a:r>
            <a:endParaRPr lang="en-US" sz="1600" b="1" dirty="0"/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424940" y="2020888"/>
            <a:ext cx="28103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sz="1600" b="1" dirty="0" smtClean="0"/>
              <a:t>Анализ ключевых рисков</a:t>
            </a:r>
            <a:endParaRPr lang="en-US" sz="1600" b="1" dirty="0"/>
          </a:p>
        </p:txBody>
      </p:sp>
      <p:sp>
        <p:nvSpPr>
          <p:cNvPr id="78888" name="Text Box 40"/>
          <p:cNvSpPr txBox="1">
            <a:spLocks noChangeArrowheads="1"/>
          </p:cNvSpPr>
          <p:nvPr/>
        </p:nvSpPr>
        <p:spPr bwMode="auto">
          <a:xfrm>
            <a:off x="126843" y="3620005"/>
            <a:ext cx="22195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sz="1600" b="1" dirty="0" smtClean="0"/>
              <a:t>Определение</a:t>
            </a:r>
          </a:p>
          <a:p>
            <a:pPr algn="r" eaLnBrk="0" hangingPunct="0"/>
            <a:r>
              <a:rPr lang="ru-RU" sz="1600" b="1" dirty="0"/>
              <a:t>ц</a:t>
            </a:r>
            <a:r>
              <a:rPr lang="ru-RU" sz="1600" b="1" dirty="0" smtClean="0"/>
              <a:t>елевых аудиторий</a:t>
            </a:r>
            <a:endParaRPr lang="en-US" sz="1600" b="1" dirty="0"/>
          </a:p>
        </p:txBody>
      </p:sp>
      <p:sp>
        <p:nvSpPr>
          <p:cNvPr id="78889" name="Text Box 41"/>
          <p:cNvSpPr txBox="1">
            <a:spLocks noChangeArrowheads="1"/>
          </p:cNvSpPr>
          <p:nvPr/>
        </p:nvSpPr>
        <p:spPr bwMode="auto">
          <a:xfrm>
            <a:off x="5553075" y="5373688"/>
            <a:ext cx="30908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/>
              <a:t>Сопровождение реализации</a:t>
            </a:r>
            <a:endParaRPr lang="en-US" sz="1600" b="1" dirty="0"/>
          </a:p>
        </p:txBody>
      </p:sp>
      <p:sp>
        <p:nvSpPr>
          <p:cNvPr id="78890" name="Text Box 42"/>
          <p:cNvSpPr txBox="1">
            <a:spLocks noChangeArrowheads="1"/>
          </p:cNvSpPr>
          <p:nvPr/>
        </p:nvSpPr>
        <p:spPr bwMode="auto">
          <a:xfrm>
            <a:off x="6426200" y="3496895"/>
            <a:ext cx="23492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/>
              <a:t>Выбор оптимальных</a:t>
            </a:r>
          </a:p>
          <a:p>
            <a:pPr eaLnBrk="0" hangingPunct="0"/>
            <a:r>
              <a:rPr lang="ru-RU" sz="1600" b="1" dirty="0" smtClean="0"/>
              <a:t>инструментов </a:t>
            </a:r>
          </a:p>
          <a:p>
            <a:pPr eaLnBrk="0" hangingPunct="0"/>
            <a:r>
              <a:rPr lang="ru-RU" sz="1600" b="1" dirty="0" smtClean="0"/>
              <a:t>коммуникаций</a:t>
            </a:r>
            <a:endParaRPr lang="en-US" sz="1600" b="1" dirty="0"/>
          </a:p>
        </p:txBody>
      </p:sp>
      <p:sp>
        <p:nvSpPr>
          <p:cNvPr id="78891" name="Text Box 43"/>
          <p:cNvSpPr txBox="1">
            <a:spLocks noChangeArrowheads="1"/>
          </p:cNvSpPr>
          <p:nvPr/>
        </p:nvSpPr>
        <p:spPr bwMode="auto">
          <a:xfrm>
            <a:off x="176385" y="5311775"/>
            <a:ext cx="29827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sz="1600" b="1" dirty="0" smtClean="0"/>
              <a:t>Разработка детальных</a:t>
            </a:r>
          </a:p>
          <a:p>
            <a:pPr algn="r" eaLnBrk="0" hangingPunct="0"/>
            <a:r>
              <a:rPr lang="ru-RU" sz="1600" b="1" dirty="0" smtClean="0"/>
              <a:t> </a:t>
            </a:r>
            <a:r>
              <a:rPr lang="ru-RU" sz="1600" b="1" dirty="0" err="1" smtClean="0"/>
              <a:t>медиапланов</a:t>
            </a:r>
            <a:r>
              <a:rPr lang="ru-RU" sz="1600" b="1" dirty="0" smtClean="0"/>
              <a:t> и</a:t>
            </a:r>
          </a:p>
          <a:p>
            <a:pPr algn="r" eaLnBrk="0" hangingPunct="0"/>
            <a:r>
              <a:rPr lang="ru-RU" sz="1600" b="1" dirty="0" smtClean="0"/>
              <a:t> ситуативных </a:t>
            </a:r>
            <a:r>
              <a:rPr lang="ru-RU" sz="1600" b="1" dirty="0" err="1" smtClean="0"/>
              <a:t>медиакейсов</a:t>
            </a:r>
            <a:endParaRPr lang="en-US" sz="1600" b="1" dirty="0"/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176386" y="1005225"/>
            <a:ext cx="7448482" cy="83099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b="1" dirty="0" smtClean="0">
                <a:solidFill>
                  <a:schemeClr val="bg1"/>
                </a:solidFill>
              </a:rPr>
              <a:t>TLK Media </a:t>
            </a:r>
            <a:r>
              <a:rPr lang="ru-RU" sz="1200" b="1" dirty="0" smtClean="0">
                <a:solidFill>
                  <a:schemeClr val="bg1"/>
                </a:solidFill>
              </a:rPr>
              <a:t>имеет большой опыт разработки стратегий коммуникаций как для частного бизнеса, так и для </a:t>
            </a:r>
            <a:r>
              <a:rPr lang="ru-RU" sz="1200" b="1" dirty="0" err="1" smtClean="0">
                <a:solidFill>
                  <a:schemeClr val="bg1"/>
                </a:solidFill>
              </a:rPr>
              <a:t>квазигосударственного</a:t>
            </a:r>
            <a:r>
              <a:rPr lang="ru-RU" sz="1200" b="1" dirty="0" smtClean="0">
                <a:solidFill>
                  <a:schemeClr val="bg1"/>
                </a:solidFill>
              </a:rPr>
              <a:t> сектора (АО «НК «КТЖ» и др.). Формирование комплексного документа помогает эффективно выстраивать взаимоотношения с партнерами, </a:t>
            </a:r>
            <a:r>
              <a:rPr lang="ru-RU" sz="1200" b="1" dirty="0" err="1" smtClean="0">
                <a:solidFill>
                  <a:schemeClr val="bg1"/>
                </a:solidFill>
              </a:rPr>
              <a:t>стейкхолдерами</a:t>
            </a:r>
            <a:r>
              <a:rPr lang="ru-RU" sz="1200" b="1" dirty="0" smtClean="0">
                <a:solidFill>
                  <a:schemeClr val="bg1"/>
                </a:solidFill>
              </a:rPr>
              <a:t>, обществом и персоналом для реализации стратегических бизнес-задач.  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3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-2013760" y="476672"/>
            <a:ext cx="7391400" cy="563563"/>
          </a:xfrm>
        </p:spPr>
        <p:txBody>
          <a:bodyPr/>
          <a:lstStyle/>
          <a:p>
            <a:r>
              <a:rPr lang="en-US" sz="2000" dirty="0" smtClean="0"/>
              <a:t>EVENT-</a:t>
            </a:r>
            <a:r>
              <a:rPr lang="ru-RU" sz="2000" dirty="0" smtClean="0"/>
              <a:t>МАРКЕТИНГ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88105" name="AutoShape 41"/>
          <p:cNvSpPr>
            <a:spLocks noChangeArrowheads="1"/>
          </p:cNvSpPr>
          <p:nvPr/>
        </p:nvSpPr>
        <p:spPr bwMode="ltGray">
          <a:xfrm rot="5400000">
            <a:off x="-2249488" y="16271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106" name="AutoShape 42"/>
          <p:cNvSpPr>
            <a:spLocks noChangeArrowheads="1"/>
          </p:cNvSpPr>
          <p:nvPr/>
        </p:nvSpPr>
        <p:spPr bwMode="ltGray">
          <a:xfrm rot="5400000" flipH="1">
            <a:off x="-1843881" y="20629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107" name="AutoShape 43"/>
          <p:cNvSpPr>
            <a:spLocks noChangeArrowheads="1"/>
          </p:cNvSpPr>
          <p:nvPr/>
        </p:nvSpPr>
        <p:spPr bwMode="gray">
          <a:xfrm>
            <a:off x="1995488" y="5251449"/>
            <a:ext cx="5816872" cy="792163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 smtClean="0"/>
              <a:t>Экспертные сессии в рамках Международной </a:t>
            </a:r>
            <a:endParaRPr lang="en-US" b="1" dirty="0" smtClean="0"/>
          </a:p>
          <a:p>
            <a:pPr eaLnBrk="0" hangingPunct="0"/>
            <a:r>
              <a:rPr lang="ru-RU" b="1" dirty="0" smtClean="0"/>
              <a:t>выставки </a:t>
            </a:r>
            <a:r>
              <a:rPr lang="en-US" b="1" dirty="0" err="1" smtClean="0"/>
              <a:t>Translogistica</a:t>
            </a:r>
            <a:endParaRPr lang="en-US" b="1" dirty="0"/>
          </a:p>
        </p:txBody>
      </p:sp>
      <p:sp>
        <p:nvSpPr>
          <p:cNvPr id="88108" name="AutoShape 44"/>
          <p:cNvSpPr>
            <a:spLocks noChangeArrowheads="1"/>
          </p:cNvSpPr>
          <p:nvPr/>
        </p:nvSpPr>
        <p:spPr bwMode="gray">
          <a:xfrm>
            <a:off x="2490788" y="4424362"/>
            <a:ext cx="6185668" cy="588813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folHlink">
                        <a:gamma/>
                        <a:tint val="0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smtClean="0"/>
              <a:t>Брифинг</a:t>
            </a:r>
            <a:r>
              <a:rPr lang="ru-RU" b="1"/>
              <a:t>и</a:t>
            </a:r>
            <a:r>
              <a:rPr lang="ru-RU" b="1" smtClean="0"/>
              <a:t> </a:t>
            </a:r>
            <a:r>
              <a:rPr lang="ru-RU" b="1" dirty="0" smtClean="0"/>
              <a:t>в прямом эфире на площадке </a:t>
            </a:r>
          </a:p>
          <a:p>
            <a:pPr eaLnBrk="0" hangingPunct="0"/>
            <a:r>
              <a:rPr lang="ru-RU" b="1" dirty="0" smtClean="0"/>
              <a:t>Службы центральных коммуникаций</a:t>
            </a:r>
            <a:endParaRPr lang="en-US" b="1" dirty="0"/>
          </a:p>
        </p:txBody>
      </p:sp>
      <p:sp>
        <p:nvSpPr>
          <p:cNvPr id="88109" name="AutoShape 45"/>
          <p:cNvSpPr>
            <a:spLocks noChangeArrowheads="1"/>
          </p:cNvSpPr>
          <p:nvPr/>
        </p:nvSpPr>
        <p:spPr bwMode="gray">
          <a:xfrm>
            <a:off x="2611438" y="3611563"/>
            <a:ext cx="563297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 smtClean="0"/>
              <a:t>Встреча транспортных СМИ СНГ (Москва)</a:t>
            </a:r>
            <a:endParaRPr lang="en-US" b="1" dirty="0"/>
          </a:p>
        </p:txBody>
      </p:sp>
      <p:sp>
        <p:nvSpPr>
          <p:cNvPr id="88110" name="AutoShape 46"/>
          <p:cNvSpPr>
            <a:spLocks noChangeArrowheads="1"/>
          </p:cNvSpPr>
          <p:nvPr/>
        </p:nvSpPr>
        <p:spPr bwMode="gray">
          <a:xfrm>
            <a:off x="2459038" y="2743200"/>
            <a:ext cx="6684962" cy="613792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folHlink">
                        <a:gamma/>
                        <a:tint val="0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 smtClean="0"/>
              <a:t>«Круглый стол» бизнеса Казахстана и Германии </a:t>
            </a:r>
            <a:endParaRPr lang="en-US" b="1" dirty="0" smtClean="0"/>
          </a:p>
          <a:p>
            <a:pPr eaLnBrk="0" hangingPunct="0"/>
            <a:r>
              <a:rPr lang="ru-RU" b="1" dirty="0" smtClean="0"/>
              <a:t>в рамках междуна</a:t>
            </a:r>
            <a:r>
              <a:rPr lang="ru-RU" b="1" dirty="0"/>
              <a:t>р</a:t>
            </a:r>
            <a:r>
              <a:rPr lang="ru-RU" b="1" dirty="0" smtClean="0"/>
              <a:t>одной выставки </a:t>
            </a:r>
            <a:r>
              <a:rPr lang="en-US" b="1" dirty="0" err="1" smtClean="0"/>
              <a:t>Innotrans</a:t>
            </a:r>
            <a:r>
              <a:rPr lang="ru-RU" b="1" dirty="0" smtClean="0"/>
              <a:t> (Берлин)</a:t>
            </a:r>
            <a:endParaRPr lang="en-US" b="1" dirty="0"/>
          </a:p>
        </p:txBody>
      </p:sp>
      <p:sp>
        <p:nvSpPr>
          <p:cNvPr id="88111" name="AutoShape 47"/>
          <p:cNvSpPr>
            <a:spLocks noChangeArrowheads="1"/>
          </p:cNvSpPr>
          <p:nvPr/>
        </p:nvSpPr>
        <p:spPr bwMode="gray">
          <a:xfrm>
            <a:off x="1938338" y="1973263"/>
            <a:ext cx="6738118" cy="447724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 smtClean="0"/>
              <a:t>Сессии в рамках </a:t>
            </a:r>
            <a:r>
              <a:rPr lang="ru-RU" b="1" dirty="0" err="1" smtClean="0"/>
              <a:t>Астанинского</a:t>
            </a:r>
            <a:r>
              <a:rPr lang="ru-RU" b="1" dirty="0" smtClean="0"/>
              <a:t> экономического форума</a:t>
            </a:r>
            <a:endParaRPr lang="en-US" b="1" dirty="0"/>
          </a:p>
        </p:txBody>
      </p:sp>
      <p:grpSp>
        <p:nvGrpSpPr>
          <p:cNvPr id="88112" name="Group 48"/>
          <p:cNvGrpSpPr>
            <a:grpSpLocks/>
          </p:cNvGrpSpPr>
          <p:nvPr/>
        </p:nvGrpSpPr>
        <p:grpSpPr bwMode="auto">
          <a:xfrm>
            <a:off x="1620838" y="2062163"/>
            <a:ext cx="381000" cy="381000"/>
            <a:chOff x="2078" y="1680"/>
            <a:chExt cx="1615" cy="1615"/>
          </a:xfrm>
        </p:grpSpPr>
        <p:sp>
          <p:nvSpPr>
            <p:cNvPr id="88113" name="Oval 4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4" name="Oval 5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5" name="Oval 5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16" name="Oval 5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17" name="Oval 5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8118" name="Oval 5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88119" name="Group 55"/>
          <p:cNvGrpSpPr>
            <a:grpSpLocks/>
          </p:cNvGrpSpPr>
          <p:nvPr/>
        </p:nvGrpSpPr>
        <p:grpSpPr bwMode="auto">
          <a:xfrm>
            <a:off x="2154238" y="2849563"/>
            <a:ext cx="381000" cy="381000"/>
            <a:chOff x="2078" y="1680"/>
            <a:chExt cx="1615" cy="1615"/>
          </a:xfrm>
        </p:grpSpPr>
        <p:sp>
          <p:nvSpPr>
            <p:cNvPr id="88120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1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2" name="Oval 5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23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24" name="Oval 6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8125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88126" name="Group 62"/>
          <p:cNvGrpSpPr>
            <a:grpSpLocks/>
          </p:cNvGrpSpPr>
          <p:nvPr/>
        </p:nvGrpSpPr>
        <p:grpSpPr bwMode="auto">
          <a:xfrm>
            <a:off x="2306638" y="3687763"/>
            <a:ext cx="381000" cy="381000"/>
            <a:chOff x="2078" y="1680"/>
            <a:chExt cx="1615" cy="1615"/>
          </a:xfrm>
        </p:grpSpPr>
        <p:sp>
          <p:nvSpPr>
            <p:cNvPr id="88127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8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9" name="Oval 6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30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31" name="Oval 6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8132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88133" name="Group 69"/>
          <p:cNvGrpSpPr>
            <a:grpSpLocks/>
          </p:cNvGrpSpPr>
          <p:nvPr/>
        </p:nvGrpSpPr>
        <p:grpSpPr bwMode="auto">
          <a:xfrm>
            <a:off x="2154238" y="4525963"/>
            <a:ext cx="381000" cy="381000"/>
            <a:chOff x="2078" y="1680"/>
            <a:chExt cx="1615" cy="1615"/>
          </a:xfrm>
        </p:grpSpPr>
        <p:sp>
          <p:nvSpPr>
            <p:cNvPr id="88134" name="Oval 7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35" name="Oval 7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36" name="Oval 7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37" name="Oval 7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38" name="Oval 7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8139" name="Oval 7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88140" name="Group 76"/>
          <p:cNvGrpSpPr>
            <a:grpSpLocks/>
          </p:cNvGrpSpPr>
          <p:nvPr/>
        </p:nvGrpSpPr>
        <p:grpSpPr bwMode="auto">
          <a:xfrm>
            <a:off x="1697038" y="5300663"/>
            <a:ext cx="355600" cy="381000"/>
            <a:chOff x="2078" y="1680"/>
            <a:chExt cx="1615" cy="1615"/>
          </a:xfrm>
        </p:grpSpPr>
        <p:sp>
          <p:nvSpPr>
            <p:cNvPr id="88141" name="Oval 7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42" name="Oval 7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43" name="Oval 7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44" name="Oval 8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8145" name="Oval 8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8146" name="Oval 8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176386" y="1005225"/>
            <a:ext cx="744848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b="1" dirty="0" smtClean="0">
                <a:solidFill>
                  <a:schemeClr val="bg1"/>
                </a:solidFill>
              </a:rPr>
              <a:t>TLK Media </a:t>
            </a:r>
            <a:r>
              <a:rPr lang="ru-RU" sz="1200" b="1" dirty="0" smtClean="0">
                <a:solidFill>
                  <a:schemeClr val="bg1"/>
                </a:solidFill>
              </a:rPr>
              <a:t>профессионально занимается организацией публичных мероприятий с участием СМИ и общественности. В портфолио компании свыше пятидесяти успешных </a:t>
            </a:r>
            <a:r>
              <a:rPr lang="en-US" sz="1200" b="1" dirty="0" smtClean="0">
                <a:solidFill>
                  <a:schemeClr val="bg1"/>
                </a:solidFill>
              </a:rPr>
              <a:t>event-</a:t>
            </a:r>
            <a:r>
              <a:rPr lang="ru-RU" sz="1200" b="1" dirty="0" smtClean="0">
                <a:solidFill>
                  <a:schemeClr val="bg1"/>
                </a:solidFill>
              </a:rPr>
              <a:t>кейсов, включая: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-487977" y="404664"/>
            <a:ext cx="7391400" cy="563563"/>
          </a:xfrm>
        </p:spPr>
        <p:txBody>
          <a:bodyPr/>
          <a:lstStyle/>
          <a:p>
            <a:r>
              <a:rPr lang="ru-RU" sz="2000" dirty="0" smtClean="0"/>
              <a:t>ФОРМИРОВАНИЕ ДИАЛОГОВЫХ ПЛОЩАДОК</a:t>
            </a:r>
            <a:endParaRPr lang="en-US" sz="2000" dirty="0"/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gray">
          <a:xfrm>
            <a:off x="1843234" y="34290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ЭКСПЕРТ-ФОРУМ «МАГИСТРАЛЬ»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04457" name="Oval 9"/>
          <p:cNvSpPr>
            <a:spLocks noChangeArrowheads="1"/>
          </p:cNvSpPr>
          <p:nvPr/>
        </p:nvSpPr>
        <p:spPr bwMode="gray">
          <a:xfrm>
            <a:off x="179512" y="4254499"/>
            <a:ext cx="2177212" cy="203861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352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63" name="Oval 15"/>
          <p:cNvSpPr>
            <a:spLocks noChangeArrowheads="1"/>
          </p:cNvSpPr>
          <p:nvPr/>
        </p:nvSpPr>
        <p:spPr bwMode="gray">
          <a:xfrm>
            <a:off x="2493964" y="4254500"/>
            <a:ext cx="2244870" cy="203861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50000" kx="-2453608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ru-RU" sz="1000" dirty="0">
                <a:solidFill>
                  <a:schemeClr val="bg1"/>
                </a:solidFill>
              </a:rPr>
              <a:t>Профессиональная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оценка актуальных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транспортных инициатив</a:t>
            </a:r>
          </a:p>
        </p:txBody>
      </p:sp>
      <p:sp>
        <p:nvSpPr>
          <p:cNvPr id="104469" name="Oval 21"/>
          <p:cNvSpPr>
            <a:spLocks noChangeArrowheads="1"/>
          </p:cNvSpPr>
          <p:nvPr/>
        </p:nvSpPr>
        <p:spPr bwMode="gray">
          <a:xfrm>
            <a:off x="4802677" y="4278227"/>
            <a:ext cx="2092888" cy="200611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50000" kx="-2453608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4474" name="Group 26"/>
          <p:cNvGrpSpPr>
            <a:grpSpLocks/>
          </p:cNvGrpSpPr>
          <p:nvPr/>
        </p:nvGrpSpPr>
        <p:grpSpPr bwMode="auto">
          <a:xfrm>
            <a:off x="6980083" y="4254499"/>
            <a:ext cx="2175385" cy="2038615"/>
            <a:chOff x="2400" y="1488"/>
            <a:chExt cx="1152" cy="1152"/>
          </a:xfrm>
        </p:grpSpPr>
        <p:sp>
          <p:nvSpPr>
            <p:cNvPr id="104476" name="Oval 28"/>
            <p:cNvSpPr>
              <a:spLocks noChangeArrowheads="1"/>
            </p:cNvSpPr>
            <p:nvPr/>
          </p:nvSpPr>
          <p:spPr bwMode="gray">
            <a:xfrm>
              <a:off x="2400" y="1488"/>
              <a:ext cx="1152" cy="1152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78" name="Text Box 30"/>
            <p:cNvSpPr txBox="1">
              <a:spLocks noChangeArrowheads="1"/>
            </p:cNvSpPr>
            <p:nvPr/>
          </p:nvSpPr>
          <p:spPr bwMode="gray">
            <a:xfrm>
              <a:off x="2913" y="2025"/>
              <a:ext cx="9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35" name="Текст 4">
            <a:extLst>
              <a:ext uri="{FF2B5EF4-FFF2-40B4-BE49-F238E27FC236}">
                <a16:creationId xmlns="" xmlns:a16="http://schemas.microsoft.com/office/drawing/2014/main" id="{F79CEF68-B757-4E82-BBFB-F51C0356A1B8}"/>
              </a:ext>
            </a:extLst>
          </p:cNvPr>
          <p:cNvSpPr txBox="1">
            <a:spLocks/>
          </p:cNvSpPr>
          <p:nvPr/>
        </p:nvSpPr>
        <p:spPr>
          <a:xfrm>
            <a:off x="-208046" y="4569827"/>
            <a:ext cx="2952328" cy="10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Организация независимой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онлайн-платформы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для </a:t>
            </a:r>
            <a:r>
              <a:rPr lang="ru-RU" sz="1000" dirty="0"/>
              <a:t>обмена мнениями </a:t>
            </a:r>
            <a:endParaRPr lang="ru-RU" sz="1000" dirty="0" smtClean="0"/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в </a:t>
            </a:r>
            <a:r>
              <a:rPr lang="ru-RU" sz="1000" dirty="0"/>
              <a:t>сфере </a:t>
            </a:r>
            <a:r>
              <a:rPr lang="ru-RU" sz="1000" dirty="0" smtClean="0"/>
              <a:t>транспорта и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экономики </a:t>
            </a:r>
            <a:r>
              <a:rPr lang="ru-RU" sz="1000" dirty="0"/>
              <a:t>,</a:t>
            </a:r>
            <a:r>
              <a:rPr lang="ru-RU" sz="1000" dirty="0" smtClean="0"/>
              <a:t> а также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повышение </a:t>
            </a:r>
            <a:r>
              <a:rPr lang="ru-RU" sz="1000" dirty="0"/>
              <a:t>качества </a:t>
            </a:r>
            <a:r>
              <a:rPr lang="ru-RU" sz="1000" dirty="0" smtClean="0"/>
              <a:t>и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 </a:t>
            </a:r>
            <a:r>
              <a:rPr lang="ru-RU" sz="1000" dirty="0"/>
              <a:t>интенсивности </a:t>
            </a:r>
            <a:r>
              <a:rPr lang="ru-RU" sz="1000" dirty="0" smtClean="0"/>
              <a:t>транспортной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1000" dirty="0" smtClean="0"/>
              <a:t> </a:t>
            </a:r>
            <a:r>
              <a:rPr lang="ru-RU" sz="1000" dirty="0"/>
              <a:t>дискуссии в </a:t>
            </a:r>
            <a:r>
              <a:rPr lang="ru-RU" sz="1000" dirty="0" smtClean="0"/>
              <a:t>публичном</a:t>
            </a:r>
          </a:p>
          <a:p>
            <a:pPr lvl="0" algn="ctr">
              <a:spcBef>
                <a:spcPts val="0"/>
              </a:spcBef>
            </a:pPr>
            <a:r>
              <a:rPr lang="ru-RU" sz="1000" dirty="0" smtClean="0"/>
              <a:t> </a:t>
            </a:r>
            <a:r>
              <a:rPr lang="ru-RU" sz="1000" dirty="0"/>
              <a:t>пространстве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54670" y="455196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Формирование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согласованной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позиции транспортного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сообщества </a:t>
            </a:r>
            <a:r>
              <a:rPr lang="ru-RU" sz="1000" dirty="0">
                <a:solidFill>
                  <a:schemeClr val="bg1"/>
                </a:solidFill>
              </a:rPr>
              <a:t>и ее представление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в </a:t>
            </a:r>
            <a:r>
              <a:rPr lang="ru-RU" sz="1000" dirty="0">
                <a:solidFill>
                  <a:schemeClr val="bg1"/>
                </a:solidFill>
              </a:rPr>
              <a:t>государственных</a:t>
            </a:r>
            <a:r>
              <a:rPr lang="ru-RU" sz="1000" dirty="0" smtClean="0">
                <a:solidFill>
                  <a:schemeClr val="bg1"/>
                </a:solidFill>
              </a:rPr>
              <a:t>,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общественных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организациях</a:t>
            </a:r>
            <a:r>
              <a:rPr lang="ru-RU" sz="1000" dirty="0">
                <a:solidFill>
                  <a:schemeClr val="bg1"/>
                </a:solidFill>
              </a:rPr>
              <a:t>, </a:t>
            </a:r>
            <a:r>
              <a:rPr lang="ru-RU" sz="1000" dirty="0" smtClean="0">
                <a:solidFill>
                  <a:schemeClr val="bg1"/>
                </a:solidFill>
              </a:rPr>
              <a:t>средствах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массовой информации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40670" y="464090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>
                <a:solidFill>
                  <a:schemeClr val="bg1"/>
                </a:solidFill>
              </a:rPr>
              <a:t>Создание </a:t>
            </a:r>
            <a:r>
              <a:rPr lang="ru-RU" sz="1000" dirty="0" smtClean="0">
                <a:solidFill>
                  <a:schemeClr val="bg1"/>
                </a:solidFill>
              </a:rPr>
              <a:t>единого</a:t>
            </a: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коммуникационного центра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для </a:t>
            </a:r>
            <a:r>
              <a:rPr lang="ru-RU" sz="1000" dirty="0">
                <a:solidFill>
                  <a:schemeClr val="bg1"/>
                </a:solidFill>
              </a:rPr>
              <a:t>взаимодействия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транспортников</a:t>
            </a:r>
            <a:r>
              <a:rPr lang="ru-RU" sz="1000" dirty="0">
                <a:solidFill>
                  <a:schemeClr val="bg1"/>
                </a:solidFill>
              </a:rPr>
              <a:t>, потребителей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транспортных </a:t>
            </a:r>
            <a:r>
              <a:rPr lang="ru-RU" sz="1000" dirty="0">
                <a:solidFill>
                  <a:schemeClr val="bg1"/>
                </a:solidFill>
              </a:rPr>
              <a:t>услуг и </a:t>
            </a:r>
            <a:endParaRPr lang="ru-RU" sz="1000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bg1"/>
                </a:solidFill>
              </a:rPr>
              <a:t>потенциальных </a:t>
            </a:r>
            <a:r>
              <a:rPr lang="ru-RU" sz="1000" dirty="0">
                <a:solidFill>
                  <a:schemeClr val="bg1"/>
                </a:solidFill>
              </a:rPr>
              <a:t>инвесторов</a:t>
            </a:r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176386" y="864002"/>
            <a:ext cx="7458048" cy="249299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Сегодня в Казахстане наблюдается высокая динамика изменений в различных направлениях экономики на фоне повышения свободы распространения информации и роста гражданской активности населения.   Время требует оперативности в решении нестандартных, экстраординарных проблем, вызванных, в том числе глобальными катаклизмами: пандемией, падением цен на ресурсы, торговыми войнами и так далее. </a:t>
            </a:r>
            <a:endParaRPr lang="ru-RU" sz="1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 этой связи возрастает роль экспертных сообществ в принятии стратегических решений, налаживании обратной связи между государством, обществом, потребителями услуг, 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инвесторами.</a:t>
            </a:r>
          </a:p>
          <a:p>
            <a:endParaRPr lang="ru-RU" sz="1200" dirty="0">
              <a:solidFill>
                <a:schemeClr val="bg1"/>
              </a:solidFill>
            </a:endParaRPr>
          </a:p>
          <a:p>
            <a:r>
              <a:rPr lang="ru-RU" sz="1200" dirty="0" smtClean="0">
                <a:solidFill>
                  <a:schemeClr val="bg1"/>
                </a:solidFill>
              </a:rPr>
              <a:t>Успешным кейсом в сфере транспорта стало формирование </a:t>
            </a:r>
            <a:r>
              <a:rPr lang="en-US" sz="1200" dirty="0" smtClean="0">
                <a:solidFill>
                  <a:schemeClr val="bg1"/>
                </a:solidFill>
              </a:rPr>
              <a:t>TLK Media</a:t>
            </a:r>
            <a:r>
              <a:rPr lang="ru-RU" sz="1200" dirty="0" smtClean="0">
                <a:solidFill>
                  <a:schemeClr val="bg1"/>
                </a:solidFill>
              </a:rPr>
              <a:t> эксперт-форума «Магистраль»  с участием авторитетных экспертов отрасли и общественных деятелей. В прямом эфире на платформах социальных сетей состоялось свыше десяти заседаний форума на актуальные темы с многотысячным охватом </a:t>
            </a:r>
            <a:r>
              <a:rPr lang="ru-RU" sz="1200" dirty="0" smtClean="0">
                <a:solidFill>
                  <a:schemeClr val="bg1"/>
                </a:solidFill>
              </a:rPr>
              <a:t>аудитории </a:t>
            </a:r>
            <a:r>
              <a:rPr lang="ru-RU" sz="1200" dirty="0" smtClean="0">
                <a:solidFill>
                  <a:schemeClr val="bg1"/>
                </a:solidFill>
              </a:rPr>
              <a:t>и активным освещением в СМИ. 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89090" name="AutoShape 2"/>
          <p:cNvSpPr>
            <a:spLocks noChangeArrowheads="1"/>
          </p:cNvSpPr>
          <p:nvPr/>
        </p:nvSpPr>
        <p:spPr bwMode="auto">
          <a:xfrm>
            <a:off x="3722688" y="3657600"/>
            <a:ext cx="1839912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sz="1400" dirty="0" smtClean="0">
                <a:latin typeface="Verdana" pitchFamily="34" charset="0"/>
              </a:rPr>
              <a:t>Публикация авторских постов без официоза для повышения доверия аудитории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1219200" y="3657600"/>
            <a:ext cx="18288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sz="1400" dirty="0" smtClean="0">
                <a:latin typeface="Verdana" pitchFamily="34" charset="0"/>
              </a:rPr>
              <a:t>Задействование популярных медиа площадок и создание новых с размещением лояльного контента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6248400" y="3657600"/>
            <a:ext cx="17526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sz="1400" dirty="0">
                <a:latin typeface="Verdana" pitchFamily="34" charset="0"/>
              </a:rPr>
              <a:t>П</a:t>
            </a:r>
            <a:r>
              <a:rPr lang="ru-RU" sz="1400" dirty="0" smtClean="0">
                <a:latin typeface="Verdana" pitchFamily="34" charset="0"/>
              </a:rPr>
              <a:t>ривлечение к партнерству лидеров общественного мнения по социально значимым темам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-1778000" y="404664"/>
            <a:ext cx="7391400" cy="563563"/>
          </a:xfrm>
        </p:spPr>
        <p:txBody>
          <a:bodyPr/>
          <a:lstStyle/>
          <a:p>
            <a:r>
              <a:rPr lang="ru-RU" sz="2000" dirty="0" smtClean="0"/>
              <a:t>СОЦИАЛЬНЫЕ МЕДИА</a:t>
            </a:r>
            <a:endParaRPr lang="en-US" sz="2000" dirty="0"/>
          </a:p>
        </p:txBody>
      </p:sp>
      <p:sp>
        <p:nvSpPr>
          <p:cNvPr id="89094" name="AutoShape 6"/>
          <p:cNvSpPr>
            <a:spLocks noChangeArrowheads="1"/>
          </p:cNvSpPr>
          <p:nvPr/>
        </p:nvSpPr>
        <p:spPr bwMode="gray">
          <a:xfrm>
            <a:off x="3151188" y="2452688"/>
            <a:ext cx="400050" cy="449262"/>
          </a:xfrm>
          <a:prstGeom prst="chevron">
            <a:avLst>
              <a:gd name="adj" fmla="val 525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gray">
          <a:xfrm>
            <a:off x="5613400" y="2452688"/>
            <a:ext cx="398463" cy="449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097" name="Oval 9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098" name="Oval 10"/>
          <p:cNvSpPr>
            <a:spLocks noChangeArrowheads="1"/>
          </p:cNvSpPr>
          <p:nvPr/>
        </p:nvSpPr>
        <p:spPr bwMode="gray">
          <a:xfrm>
            <a:off x="6332538" y="1944688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099" name="Oval 11"/>
          <p:cNvSpPr>
            <a:spLocks noChangeArrowheads="1"/>
          </p:cNvSpPr>
          <p:nvPr/>
        </p:nvSpPr>
        <p:spPr bwMode="gray">
          <a:xfrm>
            <a:off x="6357938" y="195262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0" name="Oval 12"/>
          <p:cNvSpPr>
            <a:spLocks noChangeArrowheads="1"/>
          </p:cNvSpPr>
          <p:nvPr/>
        </p:nvSpPr>
        <p:spPr bwMode="gray">
          <a:xfrm>
            <a:off x="6411913" y="2016125"/>
            <a:ext cx="1335087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1" name="Oval 13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02" name="Oval 14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03" name="Oval 15"/>
          <p:cNvSpPr>
            <a:spLocks noChangeArrowheads="1"/>
          </p:cNvSpPr>
          <p:nvPr/>
        </p:nvSpPr>
        <p:spPr bwMode="gray">
          <a:xfrm>
            <a:off x="1406525" y="193833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4" name="Oval 16"/>
          <p:cNvSpPr>
            <a:spLocks noChangeArrowheads="1"/>
          </p:cNvSpPr>
          <p:nvPr/>
        </p:nvSpPr>
        <p:spPr bwMode="gray">
          <a:xfrm>
            <a:off x="1408113" y="1941513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5" name="Oval 17"/>
          <p:cNvSpPr>
            <a:spLocks noChangeArrowheads="1"/>
          </p:cNvSpPr>
          <p:nvPr/>
        </p:nvSpPr>
        <p:spPr bwMode="gray">
          <a:xfrm>
            <a:off x="1481138" y="2012950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1501775" y="2032000"/>
            <a:ext cx="1290638" cy="1277938"/>
            <a:chOff x="4166" y="1706"/>
            <a:chExt cx="1252" cy="1252"/>
          </a:xfrm>
        </p:grpSpPr>
        <p:sp>
          <p:nvSpPr>
            <p:cNvPr id="89107" name="Oval 1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08" name="Oval 2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09" name="Oval 2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0" name="Oval 2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89111" name="Oval 23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12" name="Oval 24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13" name="Oval 25"/>
          <p:cNvSpPr>
            <a:spLocks noChangeArrowheads="1"/>
          </p:cNvSpPr>
          <p:nvPr/>
        </p:nvSpPr>
        <p:spPr bwMode="gray">
          <a:xfrm>
            <a:off x="3870325" y="194468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14" name="Oval 26"/>
          <p:cNvSpPr>
            <a:spLocks noChangeArrowheads="1"/>
          </p:cNvSpPr>
          <p:nvPr/>
        </p:nvSpPr>
        <p:spPr bwMode="gray">
          <a:xfrm>
            <a:off x="3871913" y="194627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15" name="Oval 27"/>
          <p:cNvSpPr>
            <a:spLocks noChangeArrowheads="1"/>
          </p:cNvSpPr>
          <p:nvPr/>
        </p:nvSpPr>
        <p:spPr bwMode="gray">
          <a:xfrm>
            <a:off x="3943350" y="2016125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89116" name="Group 28"/>
          <p:cNvGrpSpPr>
            <a:grpSpLocks/>
          </p:cNvGrpSpPr>
          <p:nvPr/>
        </p:nvGrpSpPr>
        <p:grpSpPr bwMode="auto">
          <a:xfrm>
            <a:off x="3965575" y="2032000"/>
            <a:ext cx="1290638" cy="1277938"/>
            <a:chOff x="4166" y="1706"/>
            <a:chExt cx="1252" cy="1252"/>
          </a:xfrm>
        </p:grpSpPr>
        <p:sp>
          <p:nvSpPr>
            <p:cNvPr id="89117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8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9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0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89121" name="Group 33"/>
          <p:cNvGrpSpPr>
            <a:grpSpLocks/>
          </p:cNvGrpSpPr>
          <p:nvPr/>
        </p:nvGrpSpPr>
        <p:grpSpPr bwMode="auto">
          <a:xfrm>
            <a:off x="6435725" y="2032000"/>
            <a:ext cx="1292225" cy="1277938"/>
            <a:chOff x="4166" y="1706"/>
            <a:chExt cx="1252" cy="1252"/>
          </a:xfrm>
        </p:grpSpPr>
        <p:sp>
          <p:nvSpPr>
            <p:cNvPr id="89122" name="Oval 3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3" name="Oval 3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4" name="Oval 3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5" name="Oval 3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89126" name="Text Box 38"/>
          <p:cNvSpPr txBox="1">
            <a:spLocks noChangeArrowheads="1"/>
          </p:cNvSpPr>
          <p:nvPr/>
        </p:nvSpPr>
        <p:spPr bwMode="gray">
          <a:xfrm>
            <a:off x="1486197" y="2505075"/>
            <a:ext cx="13313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200" b="1" dirty="0" smtClean="0">
                <a:solidFill>
                  <a:srgbClr val="000000"/>
                </a:solidFill>
              </a:rPr>
              <a:t>ПАРТНЕРСКИЕ</a:t>
            </a:r>
          </a:p>
          <a:p>
            <a:pPr algn="ctr" eaLnBrk="0" hangingPunct="0"/>
            <a:r>
              <a:rPr lang="ru-RU" sz="1200" b="1" dirty="0" smtClean="0">
                <a:solidFill>
                  <a:srgbClr val="000000"/>
                </a:solidFill>
              </a:rPr>
              <a:t> РЕСУРСЫ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89127" name="Text Box 39"/>
          <p:cNvSpPr txBox="1">
            <a:spLocks noChangeArrowheads="1"/>
          </p:cNvSpPr>
          <p:nvPr/>
        </p:nvSpPr>
        <p:spPr bwMode="gray">
          <a:xfrm>
            <a:off x="4097521" y="2505075"/>
            <a:ext cx="1045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200" b="1" dirty="0" smtClean="0">
                <a:solidFill>
                  <a:srgbClr val="000000"/>
                </a:solidFill>
              </a:rPr>
              <a:t>НАТИВНАЯ</a:t>
            </a:r>
          </a:p>
          <a:p>
            <a:pPr algn="ctr" eaLnBrk="0" hangingPunct="0"/>
            <a:r>
              <a:rPr lang="ru-RU" sz="1200" b="1" dirty="0" smtClean="0">
                <a:solidFill>
                  <a:srgbClr val="000000"/>
                </a:solidFill>
              </a:rPr>
              <a:t>РЕКЛАМА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89128" name="Text Box 40"/>
          <p:cNvSpPr txBox="1">
            <a:spLocks noChangeArrowheads="1"/>
          </p:cNvSpPr>
          <p:nvPr/>
        </p:nvSpPr>
        <p:spPr bwMode="gray">
          <a:xfrm>
            <a:off x="6653623" y="2505075"/>
            <a:ext cx="867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200" b="1" dirty="0" smtClean="0">
                <a:solidFill>
                  <a:srgbClr val="000000"/>
                </a:solidFill>
              </a:rPr>
              <a:t>ЛИДЕРЫ</a:t>
            </a:r>
            <a:br>
              <a:rPr lang="ru-RU" sz="1200" b="1" dirty="0" smtClean="0">
                <a:solidFill>
                  <a:srgbClr val="000000"/>
                </a:solidFill>
              </a:rPr>
            </a:br>
            <a:r>
              <a:rPr lang="ru-RU" sz="1200" b="1" dirty="0" smtClean="0">
                <a:solidFill>
                  <a:srgbClr val="000000"/>
                </a:solidFill>
              </a:rPr>
              <a:t>МНЕНИЙ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178824" y="1052736"/>
            <a:ext cx="744848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1200" b="1" dirty="0" smtClean="0">
                <a:solidFill>
                  <a:schemeClr val="bg1"/>
                </a:solidFill>
              </a:rPr>
              <a:t>Одним из направлений деятельности </a:t>
            </a:r>
            <a:r>
              <a:rPr lang="en-US" sz="1200" b="1" dirty="0" smtClean="0">
                <a:solidFill>
                  <a:schemeClr val="bg1"/>
                </a:solidFill>
              </a:rPr>
              <a:t>TLK Media</a:t>
            </a:r>
            <a:r>
              <a:rPr lang="ru-RU" sz="1200" b="1" dirty="0" smtClean="0">
                <a:solidFill>
                  <a:schemeClr val="bg1"/>
                </a:solidFill>
              </a:rPr>
              <a:t> является реализация </a:t>
            </a:r>
            <a:r>
              <a:rPr lang="ru-RU" sz="1200" b="1" dirty="0" err="1" smtClean="0">
                <a:solidFill>
                  <a:schemeClr val="bg1"/>
                </a:solidFill>
              </a:rPr>
              <a:t>медиакейсов</a:t>
            </a:r>
            <a:r>
              <a:rPr lang="ru-RU" sz="1200" b="1" dirty="0" smtClean="0">
                <a:solidFill>
                  <a:schemeClr val="bg1"/>
                </a:solidFill>
              </a:rPr>
              <a:t> и информационных кампаний с задействованием популярных онлайн-ресурсов, социальных сетей и лидеров мнений. 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-254000" y="476672"/>
            <a:ext cx="7391400" cy="563563"/>
          </a:xfrm>
        </p:spPr>
        <p:txBody>
          <a:bodyPr/>
          <a:lstStyle/>
          <a:p>
            <a:r>
              <a:rPr lang="ru-RU" sz="2000" dirty="0" smtClean="0"/>
              <a:t>ТРЕНИНГИ И СЕМИНАРЫ ПО КОММУНИКАЦИЯМ</a:t>
            </a:r>
            <a:endParaRPr lang="en-US" sz="2000" dirty="0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ltGray">
          <a:xfrm>
            <a:off x="381000" y="1719655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blackWhite">
          <a:xfrm>
            <a:off x="762000" y="2209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1400" b="1" dirty="0" smtClean="0">
                <a:solidFill>
                  <a:schemeClr val="bg1"/>
                </a:solidFill>
              </a:rPr>
              <a:t>ТРЕНИНГИ ДЛЯ ТОП-МЕНЕДЖМЕНТА</a:t>
            </a:r>
          </a:p>
          <a:p>
            <a:pPr eaLnBrk="0" hangingPunct="0"/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     Повышения навыков: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ru-RU" sz="1100" b="1" dirty="0" err="1" smtClean="0">
                <a:solidFill>
                  <a:schemeClr val="accent5">
                    <a:lumMod val="25000"/>
                  </a:schemeClr>
                </a:solidFill>
              </a:rPr>
              <a:t>коммуницирования</a:t>
            </a: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 со СМИ;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реагирования на кризисные ситуации;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выстраивания взаимодействия с общественностью</a:t>
            </a:r>
            <a:r>
              <a:rPr lang="ru-RU" sz="1100" b="1" dirty="0">
                <a:solidFill>
                  <a:schemeClr val="accent5">
                    <a:lumMod val="25000"/>
                  </a:schemeClr>
                </a:solidFill>
              </a:rPr>
              <a:t>.</a:t>
            </a:r>
            <a:endParaRPr lang="ru-RU" sz="1100" b="1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762000" y="3352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1400" b="1" dirty="0" smtClean="0">
                <a:solidFill>
                  <a:schemeClr val="bg1"/>
                </a:solidFill>
              </a:rPr>
              <a:t>СЕМИНАРЫ ДЛЯ МАРКЕТИНГОГО</a:t>
            </a:r>
          </a:p>
          <a:p>
            <a:pPr algn="ctr" eaLnBrk="0" hangingPunct="0"/>
            <a:r>
              <a:rPr lang="ru-RU" sz="1400" b="1" dirty="0" smtClean="0">
                <a:solidFill>
                  <a:schemeClr val="bg1"/>
                </a:solidFill>
              </a:rPr>
              <a:t> И </a:t>
            </a:r>
            <a:r>
              <a:rPr lang="en-US" sz="1400" b="1" dirty="0" smtClean="0">
                <a:solidFill>
                  <a:schemeClr val="bg1"/>
                </a:solidFill>
              </a:rPr>
              <a:t>PR-</a:t>
            </a:r>
            <a:r>
              <a:rPr lang="ru-RU" sz="1400" b="1" dirty="0" smtClean="0">
                <a:solidFill>
                  <a:schemeClr val="bg1"/>
                </a:solidFill>
              </a:rPr>
              <a:t>БЛОКА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Обучение современным методам маркетинга; 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Знакомство с лучшими </a:t>
            </a:r>
            <a:r>
              <a:rPr lang="en-US" sz="1100" b="1" dirty="0" smtClean="0">
                <a:solidFill>
                  <a:schemeClr val="accent5">
                    <a:lumMod val="25000"/>
                  </a:schemeClr>
                </a:solidFill>
              </a:rPr>
              <a:t>PR-</a:t>
            </a: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практиками;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Адаптация  </a:t>
            </a:r>
            <a:r>
              <a:rPr lang="en-US" sz="1100" b="1" dirty="0" smtClean="0">
                <a:solidFill>
                  <a:schemeClr val="accent5">
                    <a:lumMod val="25000"/>
                  </a:schemeClr>
                </a:solidFill>
              </a:rPr>
              <a:t>PR-</a:t>
            </a: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кейсов к казахстанским реалиям. </a:t>
            </a:r>
            <a:endParaRPr lang="en-US" sz="11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blackWhite">
          <a:xfrm>
            <a:off x="762000" y="4572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sz="1400" b="1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ru-RU" sz="1400" b="1" dirty="0" smtClean="0">
                <a:solidFill>
                  <a:schemeClr val="bg1"/>
                </a:solidFill>
              </a:rPr>
              <a:t>МАСТЕР-КЛАССЫ ДЛЯ ПЕРСОНАЛА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Разъяснение коммуникационны</a:t>
            </a:r>
            <a:r>
              <a:rPr lang="ru-RU" sz="1100" b="1" dirty="0">
                <a:solidFill>
                  <a:schemeClr val="accent5">
                    <a:lumMod val="25000"/>
                  </a:schemeClr>
                </a:solidFill>
              </a:rPr>
              <a:t>х</a:t>
            </a: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 стратегий;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Повышение внутренней поддержки решений</a:t>
            </a:r>
          </a:p>
          <a:p>
            <a:pPr eaLnBrk="0" hangingPunct="0"/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компании;</a:t>
            </a:r>
            <a:endParaRPr lang="ru-RU" sz="1100" b="1" dirty="0">
              <a:solidFill>
                <a:schemeClr val="accent5">
                  <a:lumMod val="25000"/>
                </a:schemeClr>
              </a:solidFill>
            </a:endParaRP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5">
                    <a:lumMod val="25000"/>
                  </a:schemeClr>
                </a:solidFill>
              </a:rPr>
              <a:t>Формирование пула корпоративных </a:t>
            </a:r>
            <a:r>
              <a:rPr lang="ru-RU" sz="1100" b="1" dirty="0" err="1" smtClean="0">
                <a:solidFill>
                  <a:schemeClr val="accent5">
                    <a:lumMod val="25000"/>
                  </a:schemeClr>
                </a:solidFill>
              </a:rPr>
              <a:t>блогеров</a:t>
            </a:r>
            <a:r>
              <a:rPr lang="ru-RU" sz="1200" b="1" dirty="0" smtClean="0">
                <a:solidFill>
                  <a:schemeClr val="accent5">
                    <a:lumMod val="25000"/>
                  </a:schemeClr>
                </a:solidFill>
              </a:rPr>
              <a:t>. </a:t>
            </a:r>
            <a:endParaRPr lang="en-US" sz="1200" b="1" dirty="0">
              <a:solidFill>
                <a:schemeClr val="accent5">
                  <a:lumMod val="25000"/>
                </a:schemeClr>
              </a:solidFill>
            </a:endParaRPr>
          </a:p>
          <a:p>
            <a:pPr algn="ctr" eaLnBrk="0" hangingPunct="0"/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6012160" y="3276600"/>
            <a:ext cx="2868364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ПОВЫШЕНИЕ ЭФФЕКТИВНОСТИ СИСТЕМЫ КОММУНИКАЦИЙ КОМПАНИИ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178824" y="1052736"/>
            <a:ext cx="7448482" cy="83099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b="1" dirty="0" smtClean="0">
                <a:solidFill>
                  <a:schemeClr val="bg1"/>
                </a:solidFill>
              </a:rPr>
              <a:t>TLK Media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</a:rPr>
              <a:t>совместно с профессиональной Коммуникационной ассоциацией </a:t>
            </a:r>
            <a:r>
              <a:rPr lang="ru-RU" sz="1200" b="1" dirty="0" smtClean="0">
                <a:solidFill>
                  <a:schemeClr val="bg1"/>
                </a:solidFill>
              </a:rPr>
              <a:t>проводит тренинги и семинары по коммуникациям для бизнеса с задействованием лучших казахстанских и зарубежных специалистов в области связей с общественностью и маркетинга. 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5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807" y="476672"/>
            <a:ext cx="7391400" cy="563563"/>
          </a:xfrm>
        </p:spPr>
        <p:txBody>
          <a:bodyPr/>
          <a:lstStyle/>
          <a:p>
            <a:pPr algn="l"/>
            <a:r>
              <a:rPr lang="ru-RU" sz="2000" dirty="0" smtClean="0"/>
              <a:t>ВИДЕОПРОДАКШН</a:t>
            </a:r>
            <a:endParaRPr lang="en-US" sz="2000" dirty="0"/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2639168" y="2750632"/>
            <a:ext cx="3952875" cy="3694113"/>
            <a:chOff x="1655" y="1647"/>
            <a:chExt cx="2490" cy="2327"/>
          </a:xfrm>
        </p:grpSpPr>
        <p:sp>
          <p:nvSpPr>
            <p:cNvPr id="92164" name="Freeform 4"/>
            <p:cNvSpPr>
              <a:spLocks/>
            </p:cNvSpPr>
            <p:nvPr/>
          </p:nvSpPr>
          <p:spPr bwMode="gray">
            <a:xfrm>
              <a:off x="1660" y="2336"/>
              <a:ext cx="912" cy="1231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5" name="Freeform 5"/>
            <p:cNvSpPr>
              <a:spLocks/>
            </p:cNvSpPr>
            <p:nvPr/>
          </p:nvSpPr>
          <p:spPr bwMode="gray">
            <a:xfrm rot="7200000">
              <a:off x="2726" y="1655"/>
              <a:ext cx="860" cy="1305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166" name="Group 6"/>
            <p:cNvGrpSpPr>
              <a:grpSpLocks/>
            </p:cNvGrpSpPr>
            <p:nvPr/>
          </p:nvGrpSpPr>
          <p:grpSpPr bwMode="auto">
            <a:xfrm>
              <a:off x="1712" y="1647"/>
              <a:ext cx="1480" cy="1302"/>
              <a:chOff x="1712" y="1389"/>
              <a:chExt cx="1480" cy="1302"/>
            </a:xfrm>
          </p:grpSpPr>
          <p:sp>
            <p:nvSpPr>
              <p:cNvPr id="92167" name="AutoShape 7"/>
              <p:cNvSpPr>
                <a:spLocks noChangeArrowheads="1"/>
              </p:cNvSpPr>
              <p:nvPr/>
            </p:nvSpPr>
            <p:spPr bwMode="gray">
              <a:xfrm rot="12600000">
                <a:off x="1712" y="2311"/>
                <a:ext cx="908" cy="3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168" name="Freeform 8"/>
              <p:cNvSpPr>
                <a:spLocks/>
              </p:cNvSpPr>
              <p:nvPr/>
            </p:nvSpPr>
            <p:spPr bwMode="gray">
              <a:xfrm rot="7200000">
                <a:off x="1961" y="1810"/>
                <a:ext cx="948" cy="508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69" name="Freeform 9"/>
              <p:cNvSpPr>
                <a:spLocks/>
              </p:cNvSpPr>
              <p:nvPr/>
            </p:nvSpPr>
            <p:spPr bwMode="gray">
              <a:xfrm rot="7200000">
                <a:off x="2637" y="1226"/>
                <a:ext cx="392" cy="718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170" name="Freeform 10"/>
            <p:cNvSpPr>
              <a:spLocks/>
            </p:cNvSpPr>
            <p:nvPr/>
          </p:nvSpPr>
          <p:spPr bwMode="gray">
            <a:xfrm rot="14400000">
              <a:off x="2798" y="2823"/>
              <a:ext cx="860" cy="1305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171" name="Group 11"/>
            <p:cNvGrpSpPr>
              <a:grpSpLocks/>
            </p:cNvGrpSpPr>
            <p:nvPr/>
          </p:nvGrpSpPr>
          <p:grpSpPr bwMode="auto">
            <a:xfrm>
              <a:off x="2849" y="2249"/>
              <a:ext cx="1296" cy="1381"/>
              <a:chOff x="2854" y="1996"/>
              <a:chExt cx="1296" cy="1381"/>
            </a:xfrm>
          </p:grpSpPr>
          <p:sp>
            <p:nvSpPr>
              <p:cNvPr id="92172" name="AutoShape 12"/>
              <p:cNvSpPr>
                <a:spLocks noChangeArrowheads="1"/>
              </p:cNvSpPr>
              <p:nvPr/>
            </p:nvSpPr>
            <p:spPr bwMode="gray">
              <a:xfrm rot="19800000">
                <a:off x="2854" y="1996"/>
                <a:ext cx="906" cy="38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173" name="Freeform 13"/>
              <p:cNvSpPr>
                <a:spLocks/>
              </p:cNvSpPr>
              <p:nvPr/>
            </p:nvSpPr>
            <p:spPr bwMode="gray">
              <a:xfrm rot="14400000">
                <a:off x="3102" y="2371"/>
                <a:ext cx="948" cy="507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4" name="Freeform 14"/>
              <p:cNvSpPr>
                <a:spLocks/>
              </p:cNvSpPr>
              <p:nvPr/>
            </p:nvSpPr>
            <p:spPr bwMode="gray">
              <a:xfrm rot="14400000">
                <a:off x="3618" y="2845"/>
                <a:ext cx="346" cy="718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3399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175" name="Group 15"/>
            <p:cNvGrpSpPr>
              <a:grpSpLocks/>
            </p:cNvGrpSpPr>
            <p:nvPr/>
          </p:nvGrpSpPr>
          <p:grpSpPr bwMode="auto">
            <a:xfrm>
              <a:off x="1655" y="3095"/>
              <a:ext cx="1571" cy="879"/>
              <a:chOff x="1655" y="2837"/>
              <a:chExt cx="1571" cy="879"/>
            </a:xfrm>
          </p:grpSpPr>
          <p:sp>
            <p:nvSpPr>
              <p:cNvPr id="92176" name="Freeform 16"/>
              <p:cNvSpPr>
                <a:spLocks/>
              </p:cNvSpPr>
              <p:nvPr/>
            </p:nvSpPr>
            <p:spPr bwMode="gray">
              <a:xfrm>
                <a:off x="1655" y="2837"/>
                <a:ext cx="366" cy="692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7" name="AutoShape 17"/>
              <p:cNvSpPr>
                <a:spLocks noChangeArrowheads="1"/>
              </p:cNvSpPr>
              <p:nvPr/>
            </p:nvSpPr>
            <p:spPr bwMode="gray">
              <a:xfrm rot="5400000">
                <a:off x="2589" y="3078"/>
                <a:ext cx="872" cy="403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178" name="Freeform 18"/>
              <p:cNvSpPr>
                <a:spLocks/>
              </p:cNvSpPr>
              <p:nvPr/>
            </p:nvSpPr>
            <p:spPr bwMode="gray">
              <a:xfrm>
                <a:off x="1985" y="3040"/>
                <a:ext cx="1005" cy="489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457200" y="4800600"/>
            <a:ext cx="222726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ru-RU" sz="2000" dirty="0" smtClean="0">
                <a:solidFill>
                  <a:schemeClr val="hlink"/>
                </a:solidFill>
              </a:rPr>
              <a:t>Студийные и выездные программы, документальные видеофильмы</a:t>
            </a:r>
            <a:endParaRPr lang="en-US" sz="2000" dirty="0">
              <a:solidFill>
                <a:schemeClr val="hlink"/>
              </a:solidFill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6553199" y="4902225"/>
            <a:ext cx="22272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2000" dirty="0" smtClean="0">
                <a:solidFill>
                  <a:schemeClr val="folHlink"/>
                </a:solidFill>
              </a:rPr>
              <a:t>Онлайн-трансляция </a:t>
            </a:r>
            <a:r>
              <a:rPr lang="ru-RU" sz="2000" dirty="0" err="1" smtClean="0">
                <a:solidFill>
                  <a:schemeClr val="folHlink"/>
                </a:solidFill>
              </a:rPr>
              <a:t>видеоинтервью</a:t>
            </a:r>
            <a:r>
              <a:rPr lang="ru-RU" sz="2000" dirty="0" smtClean="0">
                <a:solidFill>
                  <a:schemeClr val="folHlink"/>
                </a:solidFill>
              </a:rPr>
              <a:t> и форумов </a:t>
            </a:r>
            <a:endParaRPr lang="en-US" sz="2000" dirty="0">
              <a:solidFill>
                <a:schemeClr val="folHlink"/>
              </a:solidFill>
            </a:endParaRP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2971799" y="2050428"/>
            <a:ext cx="3260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sz="2000" dirty="0" smtClean="0">
                <a:solidFill>
                  <a:schemeClr val="accent1"/>
                </a:solidFill>
              </a:rPr>
              <a:t>Рекламные и социальные видеоролики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178824" y="1052736"/>
            <a:ext cx="7448482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b="1" dirty="0" smtClean="0">
                <a:solidFill>
                  <a:schemeClr val="bg1"/>
                </a:solidFill>
              </a:rPr>
              <a:t>TLK Media</a:t>
            </a:r>
            <a:r>
              <a:rPr lang="ru-RU" sz="1200" b="1" dirty="0" smtClean="0">
                <a:solidFill>
                  <a:schemeClr val="bg1"/>
                </a:solidFill>
              </a:rPr>
              <a:t> оказывает услуги по видеопроизводству как в рамках коммуникационных стратегий, так и в качестве отдельных информационных продуктов. Наши работы демонстрировались в эфирах </a:t>
            </a:r>
            <a:r>
              <a:rPr lang="ru-RU" sz="1200" b="1" dirty="0" smtClean="0">
                <a:solidFill>
                  <a:schemeClr val="bg1"/>
                </a:solidFill>
              </a:rPr>
              <a:t>республиканского</a:t>
            </a:r>
            <a:r>
              <a:rPr lang="ru-RU" sz="1200" b="1" dirty="0" smtClean="0">
                <a:solidFill>
                  <a:schemeClr val="bg1"/>
                </a:solidFill>
              </a:rPr>
              <a:t> телевидения («Хабар», «</a:t>
            </a:r>
            <a:r>
              <a:rPr lang="en-US" sz="1200" b="1" dirty="0" err="1" smtClean="0">
                <a:solidFill>
                  <a:schemeClr val="bg1"/>
                </a:solidFill>
              </a:rPr>
              <a:t>Atameken</a:t>
            </a:r>
            <a:r>
              <a:rPr lang="en-US" sz="1200" b="1" dirty="0" smtClean="0">
                <a:solidFill>
                  <a:schemeClr val="bg1"/>
                </a:solidFill>
              </a:rPr>
              <a:t> business channel</a:t>
            </a:r>
            <a:r>
              <a:rPr lang="ru-RU" sz="1200" b="1" dirty="0" smtClean="0">
                <a:solidFill>
                  <a:schemeClr val="bg1"/>
                </a:solidFill>
              </a:rPr>
              <a:t>», «7 канал» и др.), на платформах социальных сетей для заказчиков из числа крупного бизнеса и отраслевых ассоциаций Казахстана.  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9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C0C0"/>
                </a:solidFill>
              </a:rPr>
              <a:t>TLK Media 2021</a:t>
            </a: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-273050" y="476672"/>
            <a:ext cx="7391400" cy="563563"/>
          </a:xfrm>
        </p:spPr>
        <p:txBody>
          <a:bodyPr/>
          <a:lstStyle/>
          <a:p>
            <a:r>
              <a:rPr lang="ru-RU" sz="2000" dirty="0" smtClean="0"/>
              <a:t>КОРПОРАТИВНЫЕ ИЗДАНИЯ И ПОЛИГРАФИЯ</a:t>
            </a:r>
            <a:endParaRPr lang="en-US" sz="2000" dirty="0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gray">
          <a:xfrm flipH="1">
            <a:off x="873125" y="5621338"/>
            <a:ext cx="16573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gray">
          <a:xfrm flipH="1">
            <a:off x="873125" y="478313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gray">
          <a:xfrm flipH="1">
            <a:off x="873125" y="3952875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gray">
          <a:xfrm flipH="1">
            <a:off x="873125" y="3124200"/>
            <a:ext cx="416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gray">
          <a:xfrm flipH="1" flipV="1">
            <a:off x="873125" y="2282825"/>
            <a:ext cx="503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gray">
          <a:xfrm>
            <a:off x="1025525" y="2276475"/>
            <a:ext cx="0" cy="871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gray">
          <a:xfrm>
            <a:off x="1025525" y="3148013"/>
            <a:ext cx="0" cy="81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gray">
          <a:xfrm>
            <a:off x="1025525" y="3965575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gray">
          <a:xfrm>
            <a:off x="1025525" y="4783138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gray">
          <a:xfrm>
            <a:off x="1006475" y="2282825"/>
            <a:ext cx="3048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Десятилетний опыт изданий </a:t>
            </a:r>
          </a:p>
          <a:p>
            <a:pPr eaLnBrk="0" hangingPunct="0"/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корпоративных журналов 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и </a:t>
            </a:r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газет для транспортного бизнеса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: «</a:t>
            </a:r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Транс-Экспресс Казахстан», 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Транс-</a:t>
            </a:r>
            <a:r>
              <a:rPr lang="en-US" sz="1000" dirty="0">
                <a:solidFill>
                  <a:srgbClr val="2A4F86"/>
                </a:solidFill>
                <a:latin typeface="Verdana" pitchFamily="34" charset="0"/>
              </a:rPr>
              <a:t>LOGISTICS </a:t>
            </a:r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Казахстан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»,  </a:t>
            </a:r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«</a:t>
            </a:r>
            <a:r>
              <a:rPr lang="en-US" sz="1000" dirty="0">
                <a:solidFill>
                  <a:srgbClr val="2A4F86"/>
                </a:solidFill>
                <a:latin typeface="Verdana" pitchFamily="34" charset="0"/>
              </a:rPr>
              <a:t>TLK Weekly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», «Время в пути» и </a:t>
            </a:r>
            <a:r>
              <a:rPr lang="ru-RU" sz="1000" dirty="0">
                <a:solidFill>
                  <a:srgbClr val="2A4F86"/>
                </a:solidFill>
                <a:latin typeface="Verdana" pitchFamily="34" charset="0"/>
              </a:rPr>
              <a:t>др.   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gray">
          <a:xfrm>
            <a:off x="1006475" y="3148013"/>
            <a:ext cx="253146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Книга Почета «Трудовая доблесть </a:t>
            </a:r>
          </a:p>
          <a:p>
            <a:pPr eaLnBrk="0" hangingPunct="0"/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магистрали», «Дорога Великой </a:t>
            </a:r>
          </a:p>
          <a:p>
            <a:pPr eaLnBrk="0" hangingPunct="0"/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степи», «Магистраль </a:t>
            </a:r>
            <a:r>
              <a:rPr lang="en-US" sz="1000" dirty="0" err="1" smtClean="0">
                <a:solidFill>
                  <a:srgbClr val="2A4F86"/>
                </a:solidFill>
                <a:latin typeface="Verdana" pitchFamily="34" charset="0"/>
              </a:rPr>
              <a:t>Mangelik</a:t>
            </a:r>
            <a:r>
              <a:rPr lang="en-US" sz="1000" dirty="0" smtClean="0">
                <a:solidFill>
                  <a:srgbClr val="2A4F86"/>
                </a:solidFill>
                <a:latin typeface="Verdana" pitchFamily="34" charset="0"/>
              </a:rPr>
              <a:t> El</a:t>
            </a:r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» </a:t>
            </a:r>
          </a:p>
          <a:p>
            <a:pPr eaLnBrk="0" hangingPunct="0"/>
            <a:r>
              <a:rPr lang="ru-RU" sz="1000" dirty="0" smtClean="0">
                <a:solidFill>
                  <a:srgbClr val="2A4F86"/>
                </a:solidFill>
                <a:latin typeface="Verdana" pitchFamily="34" charset="0"/>
              </a:rPr>
              <a:t>и др. </a:t>
            </a:r>
          </a:p>
          <a:p>
            <a:pPr eaLnBrk="0" hangingPunct="0"/>
            <a:endParaRPr lang="ru-RU" sz="1000" dirty="0">
              <a:solidFill>
                <a:srgbClr val="2A4F86"/>
              </a:solidFill>
              <a:latin typeface="Verdana" pitchFamily="34" charset="0"/>
            </a:endParaRP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gray">
          <a:xfrm>
            <a:off x="985838" y="4073480"/>
            <a:ext cx="19319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000" dirty="0" smtClean="0">
                <a:latin typeface="Verdana" pitchFamily="34" charset="0"/>
              </a:rPr>
              <a:t>Дизайнерские календари,</a:t>
            </a:r>
          </a:p>
          <a:p>
            <a:pPr eaLnBrk="0" hangingPunct="0"/>
            <a:r>
              <a:rPr lang="ru-RU" sz="1000" dirty="0" smtClean="0">
                <a:latin typeface="Verdana" pitchFamily="34" charset="0"/>
              </a:rPr>
              <a:t>плакаты, б</a:t>
            </a:r>
            <a:r>
              <a:rPr lang="ru-RU" sz="1000" dirty="0" smtClean="0">
                <a:latin typeface="Verdana" pitchFamily="34" charset="0"/>
              </a:rPr>
              <a:t>рошюры,</a:t>
            </a:r>
          </a:p>
          <a:p>
            <a:pPr eaLnBrk="0" hangingPunct="0"/>
            <a:r>
              <a:rPr lang="ru-RU" sz="1000" dirty="0" smtClean="0">
                <a:latin typeface="Verdana" pitchFamily="34" charset="0"/>
              </a:rPr>
              <a:t>буклеты и др. </a:t>
            </a:r>
            <a:endParaRPr lang="en-US" sz="1000" dirty="0">
              <a:latin typeface="Verdana" pitchFamily="34" charset="0"/>
            </a:endParaRP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gray">
          <a:xfrm>
            <a:off x="1054906" y="5057775"/>
            <a:ext cx="12779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sz="1000" dirty="0" smtClean="0">
                <a:latin typeface="Verdana" pitchFamily="34" charset="0"/>
              </a:rPr>
              <a:t>Корпоративные </a:t>
            </a:r>
          </a:p>
          <a:p>
            <a:pPr eaLnBrk="0" hangingPunct="0"/>
            <a:r>
              <a:rPr lang="ru-RU" sz="1000" dirty="0" smtClean="0">
                <a:latin typeface="Verdana" pitchFamily="34" charset="0"/>
              </a:rPr>
              <a:t>сувениры</a:t>
            </a:r>
            <a:endParaRPr lang="en-US" sz="1000" dirty="0">
              <a:latin typeface="Verdana" pitchFamily="34" charset="0"/>
            </a:endParaRPr>
          </a:p>
        </p:txBody>
      </p: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2590800" y="2286000"/>
            <a:ext cx="5826125" cy="3343275"/>
            <a:chOff x="1514" y="1446"/>
            <a:chExt cx="3670" cy="2106"/>
          </a:xfrm>
        </p:grpSpPr>
        <p:sp>
          <p:nvSpPr>
            <p:cNvPr id="74769" name="Freeform 17"/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0" name="Freeform 18"/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1" name="Freeform 19"/>
            <p:cNvSpPr>
              <a:spLocks/>
            </p:cNvSpPr>
            <p:nvPr/>
          </p:nvSpPr>
          <p:spPr bwMode="gray">
            <a:xfrm>
              <a:off x="4452" y="1970"/>
              <a:ext cx="363" cy="530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2" name="Freeform 20"/>
            <p:cNvSpPr>
              <a:spLocks/>
            </p:cNvSpPr>
            <p:nvPr/>
          </p:nvSpPr>
          <p:spPr bwMode="gray">
            <a:xfrm>
              <a:off x="2555" y="1970"/>
              <a:ext cx="2264" cy="34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gray">
            <a:xfrm>
              <a:off x="4086" y="2494"/>
              <a:ext cx="361" cy="532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gray">
            <a:xfrm>
              <a:off x="3722" y="3019"/>
              <a:ext cx="364" cy="533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/>
          </p:nvSpPr>
          <p:spPr bwMode="gray">
            <a:xfrm>
              <a:off x="1515" y="3022"/>
              <a:ext cx="2571" cy="34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6" name="Freeform 24"/>
            <p:cNvSpPr>
              <a:spLocks/>
            </p:cNvSpPr>
            <p:nvPr/>
          </p:nvSpPr>
          <p:spPr bwMode="gray">
            <a:xfrm>
              <a:off x="1888" y="1543"/>
              <a:ext cx="1158" cy="1715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7" name="Rectangle 25"/>
            <p:cNvSpPr>
              <a:spLocks noChangeArrowheads="1"/>
            </p:cNvSpPr>
            <p:nvPr/>
          </p:nvSpPr>
          <p:spPr bwMode="gray">
            <a:xfrm>
              <a:off x="3082" y="1787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1100" b="1" dirty="0" smtClean="0">
                  <a:solidFill>
                    <a:srgbClr val="FFFFFF"/>
                  </a:solidFill>
                  <a:latin typeface="Verdana" pitchFamily="34" charset="0"/>
                </a:rPr>
                <a:t>КОРПОРАТИВЫЕ ИЗДАНИЯ</a:t>
              </a:r>
              <a:endParaRPr lang="en-US" sz="11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74778" name="Rectangle 26"/>
            <p:cNvSpPr>
              <a:spLocks noChangeArrowheads="1"/>
            </p:cNvSpPr>
            <p:nvPr/>
          </p:nvSpPr>
          <p:spPr bwMode="gray">
            <a:xfrm>
              <a:off x="2556" y="2310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1100" b="1" dirty="0" smtClean="0">
                  <a:solidFill>
                    <a:srgbClr val="FFFFFF"/>
                  </a:solidFill>
                  <a:latin typeface="Verdana" pitchFamily="34" charset="0"/>
                </a:rPr>
                <a:t>НАУЧНЫЕ, ИСТОРИЧЕСКИЕ,</a:t>
              </a:r>
            </a:p>
            <a:p>
              <a:pPr algn="ctr" eaLnBrk="0" hangingPunct="0"/>
              <a:r>
                <a:rPr lang="ru-RU" sz="1100" b="1" dirty="0" smtClean="0">
                  <a:solidFill>
                    <a:srgbClr val="FFFFFF"/>
                  </a:solidFill>
                  <a:latin typeface="Verdana" pitchFamily="34" charset="0"/>
                </a:rPr>
                <a:t>ПОДАРОЧНЫЕ КНИГИ</a:t>
              </a:r>
              <a:endParaRPr lang="en-US" sz="11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74779" name="Freeform 27"/>
            <p:cNvSpPr>
              <a:spLocks/>
            </p:cNvSpPr>
            <p:nvPr/>
          </p:nvSpPr>
          <p:spPr bwMode="gray">
            <a:xfrm>
              <a:off x="2036" y="2494"/>
              <a:ext cx="2415" cy="343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80" name="Rectangle 28"/>
            <p:cNvSpPr>
              <a:spLocks noChangeArrowheads="1"/>
            </p:cNvSpPr>
            <p:nvPr/>
          </p:nvSpPr>
          <p:spPr bwMode="gray">
            <a:xfrm>
              <a:off x="2038" y="2836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1100" b="1" dirty="0" smtClean="0">
                  <a:solidFill>
                    <a:srgbClr val="FFFFFF"/>
                  </a:solidFill>
                  <a:latin typeface="Verdana" pitchFamily="34" charset="0"/>
                </a:rPr>
                <a:t>ПОЛИГРАФИЯ</a:t>
              </a:r>
              <a:r>
                <a:rPr lang="ru-RU" sz="1600" b="1" dirty="0" smtClean="0">
                  <a:solidFill>
                    <a:srgbClr val="FFFFFF"/>
                  </a:solidFill>
                  <a:latin typeface="Verdana" pitchFamily="34" charset="0"/>
                </a:rPr>
                <a:t> 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gray">
            <a:xfrm>
              <a:off x="1514" y="3363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shade val="72549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1100" b="1" dirty="0" smtClean="0">
                  <a:solidFill>
                    <a:srgbClr val="FFFFFF"/>
                  </a:solidFill>
                  <a:latin typeface="Verdana" pitchFamily="34" charset="0"/>
                </a:rPr>
                <a:t>БРЕНДИРОВАНАЯ  ПРОДУКЦИЯ</a:t>
              </a:r>
              <a:endParaRPr lang="en-US" sz="11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201049" y="1052736"/>
            <a:ext cx="7448482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200" b="1" dirty="0" smtClean="0">
                <a:solidFill>
                  <a:schemeClr val="bg1"/>
                </a:solidFill>
              </a:rPr>
              <a:t>TLK Media</a:t>
            </a:r>
            <a:r>
              <a:rPr lang="ru-RU" sz="1200" b="1" dirty="0" smtClean="0">
                <a:solidFill>
                  <a:schemeClr val="bg1"/>
                </a:solidFill>
              </a:rPr>
              <a:t> предлагает своим клиентам полный спектр редакторских и полиграфических услуг. В штате компании -  профессиональные редакторы, корреспонденты, дизайнеры, имеющие большой опыт в выпуске издательской продукции на трех языках (казахский, русский, английский).  Качество данног</a:t>
            </a:r>
            <a:r>
              <a:rPr lang="ru-RU" sz="1200" b="1" dirty="0" smtClean="0">
                <a:solidFill>
                  <a:schemeClr val="bg1"/>
                </a:solidFill>
              </a:rPr>
              <a:t>о направления деятельности подтверждено международными  и республиканскими премиями, благодарственными письмам, в том числе от </a:t>
            </a:r>
            <a:r>
              <a:rPr lang="ru-RU" sz="1200" b="1" dirty="0" err="1" smtClean="0">
                <a:solidFill>
                  <a:schemeClr val="bg1"/>
                </a:solidFill>
              </a:rPr>
              <a:t>Елбасы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</a:rPr>
              <a:t>Н.Назарбаева</a:t>
            </a:r>
            <a:r>
              <a:rPr lang="ru-RU" sz="1200" b="1" dirty="0" smtClean="0">
                <a:solidFill>
                  <a:schemeClr val="bg1"/>
                </a:solidFill>
              </a:rPr>
              <a:t>. 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">
  <a:themeElements>
    <a:clrScheme name="sample 3">
      <a:dk1>
        <a:srgbClr val="2A4F86"/>
      </a:dk1>
      <a:lt1>
        <a:srgbClr val="FFFFFF"/>
      </a:lt1>
      <a:dk2>
        <a:srgbClr val="3E68D0"/>
      </a:dk2>
      <a:lt2>
        <a:srgbClr val="D3D9DD"/>
      </a:lt2>
      <a:accent1>
        <a:srgbClr val="6C89DA"/>
      </a:accent1>
      <a:accent2>
        <a:srgbClr val="8FAFE9"/>
      </a:accent2>
      <a:accent3>
        <a:srgbClr val="FFFFFF"/>
      </a:accent3>
      <a:accent4>
        <a:srgbClr val="224272"/>
      </a:accent4>
      <a:accent5>
        <a:srgbClr val="BAC4EA"/>
      </a:accent5>
      <a:accent6>
        <a:srgbClr val="819ED3"/>
      </a:accent6>
      <a:hlink>
        <a:srgbClr val="57ABA3"/>
      </a:hlink>
      <a:folHlink>
        <a:srgbClr val="85819D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84D68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E4058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B2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BC93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A4F86"/>
        </a:dk1>
        <a:lt1>
          <a:srgbClr val="FFFFFF"/>
        </a:lt1>
        <a:dk2>
          <a:srgbClr val="3E68D0"/>
        </a:dk2>
        <a:lt2>
          <a:srgbClr val="D3D9DD"/>
        </a:lt2>
        <a:accent1>
          <a:srgbClr val="6C89DA"/>
        </a:accent1>
        <a:accent2>
          <a:srgbClr val="8FAFE9"/>
        </a:accent2>
        <a:accent3>
          <a:srgbClr val="FFFFFF"/>
        </a:accent3>
        <a:accent4>
          <a:srgbClr val="224272"/>
        </a:accent4>
        <a:accent5>
          <a:srgbClr val="BAC4EA"/>
        </a:accent5>
        <a:accent6>
          <a:srgbClr val="819ED3"/>
        </a:accent6>
        <a:hlink>
          <a:srgbClr val="57ABA3"/>
        </a:hlink>
        <a:folHlink>
          <a:srgbClr val="85819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</Template>
  <TotalTime>202</TotalTime>
  <Words>799</Words>
  <Application>Microsoft Office PowerPoint</Application>
  <PresentationFormat>Экран (4:3)</PresentationFormat>
  <Paragraphs>140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24</vt:lpstr>
      <vt:lpstr>Image</vt:lpstr>
      <vt:lpstr>TLK MEDIA:  КОММУНИКАЦИИ ДЛЯ БИЗНЕСА</vt:lpstr>
      <vt:lpstr>КОМПЛЕКСНЫЕ КОММУНИКАЦИОННЫЕ УСЛУГИ</vt:lpstr>
      <vt:lpstr>РАЗРАБОТКА КОММУНИКАЦИОННЫХ СТРАТЕГИЙ</vt:lpstr>
      <vt:lpstr>EVENT-МАРКЕТИНГ</vt:lpstr>
      <vt:lpstr>ФОРМИРОВАНИЕ ДИАЛОГОВЫХ ПЛОЩАДОК</vt:lpstr>
      <vt:lpstr>СОЦИАЛЬНЫЕ МЕДИА</vt:lpstr>
      <vt:lpstr>ТРЕНИНГИ И СЕМИНАРЫ ПО КОММУНИКАЦИЯМ</vt:lpstr>
      <vt:lpstr>ВИДЕОПРОДАКШН</vt:lpstr>
      <vt:lpstr>КОРПОРАТИВНЫЕ ИЗДАНИЯ И ПОЛИГРАФИЯ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TLK MEDIA:  КОММУНИКАЦИИ ДЛЯ БИЗНЕСА</dc:title>
  <dc:creator>Админ</dc:creator>
  <cp:lastModifiedBy>Админ</cp:lastModifiedBy>
  <cp:revision>23</cp:revision>
  <dcterms:created xsi:type="dcterms:W3CDTF">2021-03-30T13:21:27Z</dcterms:created>
  <dcterms:modified xsi:type="dcterms:W3CDTF">2021-03-31T06:00:27Z</dcterms:modified>
</cp:coreProperties>
</file>